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212121"/>
          </a:solidFill>
        </a:fill>
      </a:tcStyle>
    </a:band2H>
    <a:firstCol>
      <a:tcTxStyle b="on" i="off">
        <a:font>
          <a:latin typeface="Arial"/>
          <a:ea typeface="Arial"/>
          <a:cs typeface="Arial"/>
        </a:font>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
          <a:latin typeface="Arial"/>
          <a:ea typeface="Arial"/>
          <a:cs typeface="Arial"/>
        </a:font>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lvl1pPr>
              <a:defRPr sz="1600">
                <a:latin typeface="Georgia"/>
                <a:ea typeface="Georgia"/>
                <a:cs typeface="Georgia"/>
                <a:sym typeface="Georgia"/>
              </a:defRPr>
            </a:lvl1pPr>
          </a:lstStyle>
          <a:p>
            <a:pPr/>
            <a:r>
              <a:t>Temporally Recurrent Optimal Learning - Neural Information Processing Systems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lvl1pPr algn="ctr">
              <a:defRPr sz="1700"/>
            </a:lvl1pPr>
          </a:lstStyle>
          <a:p>
            <a:pPr/>
            <a:r>
              <a:t>This kind of learning is when you guide the Algorithm to the right answer by providing 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algn="ctr">
              <a:lnSpc>
                <a:spcPct val="115000"/>
              </a:lnSpc>
              <a:spcBef>
                <a:spcPts val="1600"/>
              </a:spcBef>
            </a:lvl1pPr>
          </a:lstStyle>
          <a:p>
            <a:pPr/>
            <a:r>
              <a:t>This kind of learning is when you let the algorithm find the right answer categorizing the data. No examples of right answers are provided.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lvl1pPr>
              <a:defRPr sz="1100"/>
            </a:lvl1pPr>
          </a:lstStyle>
          <a:p>
            <a:pPr/>
            <a:r>
              <a:t>AND Gate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lvl1pPr>
              <a:defRPr sz="1100"/>
            </a:lvl1pPr>
          </a:lstStyle>
          <a:p>
            <a:pPr/>
            <a:r>
              <a:t>This is a general diagram of the Interrelation all this terms have.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lgn="ctr">
              <a:lnSpc>
                <a:spcPct val="115000"/>
              </a:lnSpc>
              <a:spcBef>
                <a:spcPts val="1600"/>
              </a:spcBef>
            </a:pPr>
            <a:r>
              <a:t>Google has built their system around search data and ad clicks.</a:t>
            </a:r>
            <a:endParaRPr sz="1100"/>
          </a:p>
          <a:p>
            <a:pPr algn="ctr">
              <a:lnSpc>
                <a:spcPct val="115000"/>
              </a:lnSpc>
              <a:spcBef>
                <a:spcPts val="1600"/>
              </a:spcBef>
            </a:pPr>
            <a:r>
              <a:t>Facebook their newsfeed and social interaction data.</a:t>
            </a:r>
            <a:endParaRPr sz="1100"/>
          </a:p>
          <a:p>
            <a:pPr algn="ctr">
              <a:lnSpc>
                <a:spcPct val="115000"/>
              </a:lnSpc>
              <a:spcBef>
                <a:spcPts val="1600"/>
              </a:spcBef>
            </a:pPr>
            <a:r>
              <a:t>Amazon their product purchasing and recommendation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lgn="ctr">
              <a:lnSpc>
                <a:spcPct val="115000"/>
              </a:lnSpc>
              <a:spcBef>
                <a:spcPts val="1600"/>
              </a:spcBef>
            </a:pPr>
            <a:r>
              <a:t>It’s better to have the best data to solve a specific problem or to be playing a different game.</a:t>
            </a:r>
            <a:br/>
            <a:r>
              <a:t>We feed data for training machine learning models that can create powerful network effects at scale.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lgn="ctr">
              <a:lnSpc>
                <a:spcPct val="115000"/>
              </a:lnSpc>
              <a:spcBef>
                <a:spcPts val="1600"/>
              </a:spcBef>
            </a:pPr>
            <a:r>
              <a:t>Google has built their system around search data and ad clicks.</a:t>
            </a:r>
            <a:endParaRPr sz="1100"/>
          </a:p>
          <a:p>
            <a:pPr algn="ctr">
              <a:lnSpc>
                <a:spcPct val="115000"/>
              </a:lnSpc>
              <a:spcBef>
                <a:spcPts val="1600"/>
              </a:spcBef>
            </a:pPr>
            <a:r>
              <a:t>Facebook their newsfeed and social interaction data.</a:t>
            </a:r>
            <a:endParaRPr sz="1100"/>
          </a:p>
          <a:p>
            <a:pPr algn="ctr">
              <a:lnSpc>
                <a:spcPct val="115000"/>
              </a:lnSpc>
              <a:spcBef>
                <a:spcPts val="1600"/>
              </a:spcBef>
            </a:pPr>
            <a:r>
              <a:t>Amazon their product purchasing and recommendation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defRPr sz="1100"/>
            </a:pPr>
            <a:r>
              <a:t>This is Samantha, she is the personal assistant for Theodore. She sorts his mail, set ups meetings, and orders groceries. She paints and writes poetry. She is the best friend. And she is also an artificial intelligence from the movie “Her”. Just imagine her as the evolution of Siri.</a:t>
            </a:r>
          </a:p>
          <a:p>
            <a:pPr>
              <a:defRPr sz="1100"/>
            </a:pPr>
          </a:p>
          <a:p>
            <a:pPr>
              <a:defRPr sz="1100"/>
            </a:pPr>
            <a:r>
              <a:t>We’ve all heard about AI, Machine Learning, deep learning, neural networks and natural language processing. It’s time to get to understand the basic concepts of it, and how they’re interconnected.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lgn="ctr">
              <a:lnSpc>
                <a:spcPct val="115000"/>
              </a:lnSpc>
              <a:spcBef>
                <a:spcPts val="1600"/>
              </a:spcBef>
            </a:pPr>
            <a:r>
              <a:t>It’s an attempt to make computers smart, or even smarter than human-beings.</a:t>
            </a:r>
            <a:endParaRPr sz="1100"/>
          </a:p>
          <a:p>
            <a:pPr algn="ctr">
              <a:lnSpc>
                <a:spcPct val="115000"/>
              </a:lnSpc>
              <a:spcBef>
                <a:spcPts val="1600"/>
              </a:spcBef>
            </a:pPr>
            <a:r>
              <a:t>It’s about giving computers human-like behaviours, thought process and reasoning abilities.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lgn="ctr">
              <a:lnSpc>
                <a:spcPct val="115000"/>
              </a:lnSpc>
              <a:spcBef>
                <a:spcPts val="1600"/>
              </a:spcBef>
            </a:pPr>
            <a:r>
              <a:t>That’s the AI that is focused on a narrow task. Siri and Cortana are great examples of this AI, they are giving us the weather, but they have limits. </a:t>
            </a:r>
            <a:endParaRPr sz="1100"/>
          </a:p>
          <a:p>
            <a:pPr algn="ctr">
              <a:lnSpc>
                <a:spcPct val="115000"/>
              </a:lnSpc>
              <a:spcBef>
                <a:spcPts val="1600"/>
              </a:spcBef>
            </a:pPr>
            <a:r>
              <a:t>Siri can’t read and delete your unimportant emails.It can’t go beyond its original programming.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defRPr sz="2800"/>
            </a:pPr>
            <a:r>
              <a:t>Strong or General AI</a:t>
            </a:r>
            <a:endParaRPr sz="1100"/>
          </a:p>
          <a:p>
            <a:pPr algn="ctr">
              <a:lnSpc>
                <a:spcPct val="115000"/>
              </a:lnSpc>
              <a:spcBef>
                <a:spcPts val="1600"/>
              </a:spcBef>
            </a:pPr>
            <a:r>
              <a:t>This is what we have seen in science fiction.</a:t>
            </a:r>
            <a:endParaRPr sz="1100"/>
          </a:p>
          <a:p>
            <a:pPr algn="ctr">
              <a:lnSpc>
                <a:spcPct val="115000"/>
              </a:lnSpc>
              <a:spcBef>
                <a:spcPts val="1600"/>
              </a:spcBef>
            </a:pPr>
            <a:r>
              <a:t>Samantha is the very definition of strong AI. She can learn new things and modify her own code base. </a:t>
            </a:r>
            <a:endParaRPr sz="1100"/>
          </a:p>
          <a:p>
            <a:pPr algn="ctr">
              <a:lnSpc>
                <a:spcPct val="115000"/>
              </a:lnSpc>
              <a:spcBef>
                <a:spcPts val="1600"/>
              </a:spcBef>
            </a:pPr>
            <a:r>
              <a:t>She can beat you in chess and drive a car.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marL="457200" indent="-342900">
              <a:lnSpc>
                <a:spcPct val="115000"/>
              </a:lnSpc>
              <a:spcBef>
                <a:spcPts val="1600"/>
              </a:spcBef>
              <a:buClr>
                <a:srgbClr val="000000"/>
              </a:buClr>
              <a:buSzPct val="100000"/>
              <a:buAutoNum type="arabicPeriod" startAt="1"/>
            </a:pPr>
            <a:r>
              <a:t>Perception</a:t>
            </a:r>
            <a:endParaRPr sz="1100"/>
          </a:p>
          <a:p>
            <a:pPr marL="457200" indent="-342900">
              <a:lnSpc>
                <a:spcPct val="115000"/>
              </a:lnSpc>
              <a:spcBef>
                <a:spcPts val="1600"/>
              </a:spcBef>
              <a:buClr>
                <a:srgbClr val="000000"/>
              </a:buClr>
              <a:buSzPct val="100000"/>
              <a:buAutoNum type="arabicPeriod" startAt="1"/>
            </a:pPr>
            <a:r>
              <a:t>Natural Language Processing </a:t>
            </a:r>
            <a:endParaRPr sz="1100"/>
          </a:p>
          <a:p>
            <a:pPr marL="457200" indent="-342900">
              <a:lnSpc>
                <a:spcPct val="115000"/>
              </a:lnSpc>
              <a:spcBef>
                <a:spcPts val="1600"/>
              </a:spcBef>
              <a:buClr>
                <a:srgbClr val="000000"/>
              </a:buClr>
              <a:buSzPct val="100000"/>
              <a:buAutoNum type="arabicPeriod" startAt="1"/>
            </a:pPr>
            <a:r>
              <a:t>Knowledge Representation</a:t>
            </a:r>
            <a:endParaRPr sz="1100"/>
          </a:p>
          <a:p>
            <a:pPr marL="457200" indent="-342900">
              <a:lnSpc>
                <a:spcPct val="115000"/>
              </a:lnSpc>
              <a:spcBef>
                <a:spcPts val="1600"/>
              </a:spcBef>
              <a:buClr>
                <a:srgbClr val="000000"/>
              </a:buClr>
              <a:buSzPct val="100000"/>
              <a:buAutoNum type="arabicPeriod" startAt="1"/>
            </a:pPr>
            <a:r>
              <a:t>Reasoning</a:t>
            </a:r>
            <a:endParaRPr sz="1100"/>
          </a:p>
          <a:p>
            <a:pPr marL="457200" indent="-342900">
              <a:lnSpc>
                <a:spcPct val="115000"/>
              </a:lnSpc>
              <a:spcBef>
                <a:spcPts val="1600"/>
              </a:spcBef>
              <a:buClr>
                <a:srgbClr val="000000"/>
              </a:buClr>
              <a:buSzPct val="100000"/>
              <a:buAutoNum type="arabicPeriod" startAt="1"/>
            </a:pPr>
            <a:r>
              <a:t>Planning and Navigation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lvl1pPr algn="ctr">
              <a:lnSpc>
                <a:spcPct val="115000"/>
              </a:lnSpc>
              <a:spcBef>
                <a:spcPts val="1600"/>
              </a:spcBef>
              <a:defRPr>
                <a:solidFill>
                  <a:srgbClr val="B7B7B7"/>
                </a:solidFill>
              </a:defRPr>
            </a:lvl1pPr>
          </a:lstStyle>
          <a:p>
            <a:pPr/>
            <a:r>
              <a:t>Computers needs senses in order to perceive, and can have more than human’s five, like X-ray vision or Sonar detection.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lvl1pPr algn="ctr">
              <a:lnSpc>
                <a:spcPct val="115000"/>
              </a:lnSpc>
              <a:spcBef>
                <a:spcPts val="1600"/>
              </a:spcBef>
            </a:lvl1pPr>
          </a:lstStyle>
          <a:p>
            <a:pPr/>
            <a:r>
              <a:t>That’s a hard task for computers in both spoken and written language, given how the same sentence can have different meanings depending on the context.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lgn="ctr">
              <a:lnSpc>
                <a:spcPct val="115000"/>
              </a:lnSpc>
              <a:spcBef>
                <a:spcPts val="1600"/>
              </a:spcBef>
            </a:pPr>
            <a:r>
              <a:t>That’s an AI technique concerned with learning insights from data and using them to make predictions about the world.</a:t>
            </a:r>
            <a:endParaRPr sz="1100"/>
          </a:p>
          <a:p>
            <a:pPr algn="ctr">
              <a:lnSpc>
                <a:spcPct val="115000"/>
              </a:lnSpc>
              <a:spcBef>
                <a:spcPts val="1600"/>
              </a:spcBef>
            </a:pPr>
            <a:r>
              <a:t>Machine learning is a set of algorithms used to make a system “artificially intelligent,” enabling it to recognize patterns from large datasets and apply the findings to new data.</a:t>
            </a:r>
            <a:endParaRPr sz="1100"/>
          </a:p>
          <a:p>
            <a:pPr algn="ctr">
              <a:lnSpc>
                <a:spcPct val="115000"/>
              </a:lnSpc>
              <a:spcBef>
                <a:spcPts val="1600"/>
              </a:spcBef>
              <a:defRPr sz="1100"/>
            </a:pPr>
          </a:p>
          <a:p>
            <a:pPr algn="ctr">
              <a:lnSpc>
                <a:spcPct val="115000"/>
              </a:lnSpc>
              <a:spcBef>
                <a:spcPts val="1600"/>
              </a:spcBef>
            </a:pPr>
            <a:r>
              <a:t>Machine Learning is done with Algorithms.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algn="ctr">
              <a:lnSpc>
                <a:spcPct val="100000"/>
              </a:lnSpc>
              <a:spcBef>
                <a:spcPts val="0"/>
              </a:spcBef>
              <a:defRPr sz="2800"/>
            </a:lvl1pPr>
            <a:lvl2pPr algn="ctr">
              <a:lnSpc>
                <a:spcPct val="100000"/>
              </a:lnSpc>
              <a:spcBef>
                <a:spcPts val="0"/>
              </a:spcBef>
              <a:defRPr sz="2800"/>
            </a:lvl2pPr>
            <a:lvl3pPr algn="ctr">
              <a:lnSpc>
                <a:spcPct val="100000"/>
              </a:lnSpc>
              <a:spcBef>
                <a:spcPts val="0"/>
              </a:spcBef>
              <a:defRPr sz="2800"/>
            </a:lvl3pPr>
            <a:lvl4pPr algn="ctr">
              <a:lnSpc>
                <a:spcPct val="100000"/>
              </a:lnSpc>
              <a:spcBef>
                <a:spcPts val="0"/>
              </a:spcBef>
              <a:defRPr sz="2800"/>
            </a:lvl4pPr>
            <a:lvl5pPr algn="ctr">
              <a:lnSpc>
                <a:spcPct val="100000"/>
              </a:lnSpc>
              <a:spcBef>
                <a:spcPts val="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ig number">
    <p:spTree>
      <p:nvGrpSpPr>
        <p:cNvPr id="1" name=""/>
        <p:cNvGrpSpPr/>
        <p:nvPr/>
      </p:nvGrpSpPr>
      <p:grpSpPr>
        <a:xfrm>
          <a:off x="0" y="0"/>
          <a:ext cx="0" cy="0"/>
          <a:chOff x="0" y="0"/>
          <a:chExt cx="0" cy="0"/>
        </a:xfrm>
      </p:grpSpPr>
      <p:sp>
        <p:nvSpPr>
          <p:cNvPr id="91" name="Title Text"/>
          <p:cNvSpPr txBox="1"/>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a:defRPr sz="1400"/>
            </a:lvl1pPr>
            <a:lvl2pPr>
              <a:defRPr sz="1400"/>
            </a:lvl2pPr>
            <a:lvl3pPr>
              <a:defRPr sz="1400"/>
            </a:lvl3pPr>
            <a:lvl4pPr>
              <a:defRPr sz="1400"/>
            </a:lvl4pPr>
            <a:lvl5pPr>
              <a:defRPr sz="1400"/>
            </a:lvl5pPr>
          </a:lstStyle>
          <a:p>
            <a:pPr/>
            <a:r>
              <a:t>Body Level One</a:t>
            </a:r>
          </a:p>
          <a:p>
            <a:pPr lvl="1"/>
            <a:r>
              <a:t>Body Level Two</a:t>
            </a:r>
          </a:p>
          <a:p>
            <a:pPr lvl="2"/>
            <a:r>
              <a:t>Body Level Three</a:t>
            </a:r>
          </a:p>
          <a:p>
            <a:pPr lvl="3"/>
            <a:r>
              <a:t>Body Level Four</a:t>
            </a:r>
          </a:p>
          <a:p>
            <a:pPr lvl="4"/>
            <a:r>
              <a:t>Body Level Five</a:t>
            </a:r>
          </a:p>
        </p:txBody>
      </p:sp>
      <p:sp>
        <p:nvSpPr>
          <p:cNvPr id="39" name="Shape 23"/>
          <p:cNvSpPr txBox="1"/>
          <p:nvPr>
            <p:ph type="body" sz="half" idx="13"/>
          </p:nvPr>
        </p:nvSpPr>
        <p:spPr>
          <a:xfrm>
            <a:off x="4832399" y="1152475"/>
            <a:ext cx="3999902" cy="3416400"/>
          </a:xfrm>
          <a:prstGeom prst="rect">
            <a:avLst/>
          </a:prstGeom>
        </p:spPr>
        <p:txBody>
          <a:bodyPr/>
          <a:lstStyle/>
          <a:p>
            <a:pPr>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One column 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a:defRPr sz="1200"/>
            </a:lvl1pPr>
            <a:lvl2pPr>
              <a:defRPr sz="1200"/>
            </a:lvl2pPr>
            <a:lvl3pPr>
              <a:defRPr sz="1200"/>
            </a:lvl3pPr>
            <a:lvl4pPr>
              <a:defRPr sz="1200"/>
            </a:lvl4pPr>
            <a:lvl5pPr>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Main 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nd description">
    <p:spTree>
      <p:nvGrpSpPr>
        <p:cNvPr id="1" name=""/>
        <p:cNvGrpSpPr/>
        <p:nvPr/>
      </p:nvGrpSpPr>
      <p:grpSpPr>
        <a:xfrm>
          <a:off x="0" y="0"/>
          <a:ext cx="0" cy="0"/>
          <a:chOff x="0" y="0"/>
          <a:chExt cx="0" cy="0"/>
        </a:xfrm>
      </p:grpSpPr>
      <p:sp>
        <p:nvSpPr>
          <p:cNvPr id="72" name="Shape 36"/>
          <p:cNvSpPr/>
          <p:nvPr/>
        </p:nvSpPr>
        <p:spPr>
          <a:xfrm>
            <a:off x="4572000" y="24"/>
            <a:ext cx="4572000" cy="5143501"/>
          </a:xfrm>
          <a:prstGeom prst="rect">
            <a:avLst/>
          </a:prstGeom>
          <a:solidFill>
            <a:srgbClr val="303030"/>
          </a:solidFill>
          <a:ln w="12700">
            <a:miter lim="400000"/>
          </a:ln>
        </p:spPr>
        <p:txBody>
          <a:bodyPr lIns="45719" rIns="45719" anchor="ctr"/>
          <a:lstStyle/>
          <a:p>
            <a:pPr>
              <a:defRPr>
                <a:solidFill>
                  <a:srgbClr val="000000"/>
                </a:solidFill>
              </a:defRPr>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pPr/>
            <a:r>
              <a:t>Body Level One</a:t>
            </a:r>
          </a:p>
          <a:p>
            <a:pPr lvl="1"/>
            <a:r>
              <a:t>Body Level Two</a:t>
            </a:r>
          </a:p>
          <a:p>
            <a:pPr lvl="2"/>
            <a:r>
              <a:t>Body Level Three</a:t>
            </a:r>
          </a:p>
          <a:p>
            <a:pPr lvl="3"/>
            <a:r>
              <a:t>Body Level Four</a:t>
            </a:r>
          </a:p>
          <a:p>
            <a:pPr lvl="4"/>
            <a:r>
              <a:t>Body Level Five</a:t>
            </a:r>
          </a:p>
        </p:txBody>
      </p:sp>
      <p:sp>
        <p:nvSpPr>
          <p:cNvPr id="75" name="Shape 39"/>
          <p:cNvSpPr txBox="1"/>
          <p:nvPr>
            <p:ph type="body" sz="half" idx="13"/>
          </p:nvPr>
        </p:nvSpPr>
        <p:spPr>
          <a:xfrm>
            <a:off x="4939500" y="724199"/>
            <a:ext cx="3837000" cy="3695101"/>
          </a:xfrm>
          <a:prstGeom prst="rect">
            <a:avLst/>
          </a:prstGeom>
        </p:spPr>
        <p:txBody>
          <a:bodyPr anchor="ctr"/>
          <a:lstStyle/>
          <a:p>
            <a:pPr>
              <a:defRPr>
                <a:solidFill>
                  <a:srgbClr val="FFFFFF"/>
                </a:solidFill>
              </a:defRPr>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4" y="4700818"/>
            <a:ext cx="336814"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FFFFFF"/>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b="0" baseline="0" cap="none" i="0" spc="0" strike="noStrike" sz="1800" u="none">
          <a:ln>
            <a:noFill/>
          </a:ln>
          <a:solidFill>
            <a:srgbClr val="ADADAD"/>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coursera.org/learn/machine-learning" TargetMode="External"/><Relationship Id="rId3" Type="http://schemas.openxmlformats.org/officeDocument/2006/relationships/image" Target="../media/image45.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tensorflow.org/get_started/mnist/beginners" TargetMode="External"/><Relationship Id="rId3" Type="http://schemas.openxmlformats.org/officeDocument/2006/relationships/image" Target="../media/image46.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4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54"/>
          <p:cNvSpPr txBox="1"/>
          <p:nvPr>
            <p:ph type="ctrTitle"/>
          </p:nvPr>
        </p:nvSpPr>
        <p:spPr>
          <a:xfrm>
            <a:off x="311707" y="1037450"/>
            <a:ext cx="8520602" cy="2052600"/>
          </a:xfrm>
          <a:prstGeom prst="rect">
            <a:avLst/>
          </a:prstGeom>
        </p:spPr>
        <p:txBody>
          <a:bodyPr/>
          <a:lstStyle/>
          <a:p>
            <a:pPr defTabSz="566927">
              <a:defRPr sz="3224"/>
            </a:pPr>
          </a:p>
          <a:p>
            <a:pPr defTabSz="566927">
              <a:defRPr sz="3224"/>
            </a:pPr>
            <a:r>
              <a:t>Machine Learning </a:t>
            </a:r>
          </a:p>
          <a:p>
            <a:pPr defTabSz="566927">
              <a:defRPr sz="3224"/>
            </a:pPr>
          </a:p>
        </p:txBody>
      </p:sp>
      <p:sp>
        <p:nvSpPr>
          <p:cNvPr id="110" name="Shape 55"/>
          <p:cNvSpPr txBox="1"/>
          <p:nvPr>
            <p:ph type="subTitle" sz="quarter" idx="1"/>
          </p:nvPr>
        </p:nvSpPr>
        <p:spPr>
          <a:xfrm>
            <a:off x="311699" y="2129150"/>
            <a:ext cx="8520602" cy="792601"/>
          </a:xfrm>
          <a:prstGeom prst="rect">
            <a:avLst/>
          </a:prstGeom>
        </p:spPr>
        <p:txBody>
          <a:bodyPr/>
          <a:lstStyle/>
          <a:p>
            <a:pPr defTabSz="484631">
              <a:defRPr sz="1483"/>
            </a:pPr>
          </a:p>
          <a:p>
            <a:pPr defTabSz="484631">
              <a:defRPr sz="1483"/>
            </a:pPr>
            <a:r>
              <a:t>Haydé Martínez</a:t>
            </a:r>
          </a:p>
          <a:p>
            <a:pPr defTabSz="484631">
              <a:defRPr sz="1483"/>
            </a:pPr>
            <a:r>
              <a:t>@haydemtzl</a:t>
            </a:r>
          </a:p>
        </p:txBody>
      </p:sp>
      <p:pic>
        <p:nvPicPr>
          <p:cNvPr id="111" name="Shape 56" descr="Shape 56"/>
          <p:cNvPicPr>
            <a:picLocks noChangeAspect="1"/>
          </p:cNvPicPr>
          <p:nvPr/>
        </p:nvPicPr>
        <p:blipFill>
          <a:blip r:embed="rId2">
            <a:extLst/>
          </a:blip>
          <a:stretch>
            <a:fillRect/>
          </a:stretch>
        </p:blipFill>
        <p:spPr>
          <a:xfrm>
            <a:off x="3521200" y="4037240"/>
            <a:ext cx="1949201" cy="49517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Shape 117" descr="Shape 117"/>
          <p:cNvPicPr>
            <a:picLocks noChangeAspect="1"/>
          </p:cNvPicPr>
          <p:nvPr/>
        </p:nvPicPr>
        <p:blipFill>
          <a:blip r:embed="rId3">
            <a:extLst/>
          </a:blip>
          <a:stretch>
            <a:fillRect/>
          </a:stretch>
        </p:blipFill>
        <p:spPr>
          <a:xfrm>
            <a:off x="-1770099" y="15986"/>
            <a:ext cx="11253680" cy="511152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22"/>
          <p:cNvSpPr txBox="1"/>
          <p:nvPr>
            <p:ph type="body" sz="quarter" idx="1"/>
          </p:nvPr>
        </p:nvSpPr>
        <p:spPr>
          <a:xfrm>
            <a:off x="2605800" y="1298475"/>
            <a:ext cx="3932400" cy="906601"/>
          </a:xfrm>
          <a:prstGeom prst="rect">
            <a:avLst/>
          </a:prstGeom>
        </p:spPr>
        <p:txBody>
          <a:bodyPr/>
          <a:lstStyle>
            <a:lvl1pPr algn="ctr" defTabSz="685800">
              <a:spcBef>
                <a:spcPts val="1200"/>
              </a:spcBef>
              <a:defRPr sz="3600">
                <a:solidFill>
                  <a:srgbClr val="FFFFFF"/>
                </a:solidFill>
              </a:defRPr>
            </a:lvl1pPr>
          </a:lstStyle>
          <a:p>
            <a:pPr/>
            <a:r>
              <a:t>The Anatomy of AI</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Shape 127" descr="Shape 127"/>
          <p:cNvPicPr>
            <a:picLocks noChangeAspect="1"/>
          </p:cNvPicPr>
          <p:nvPr/>
        </p:nvPicPr>
        <p:blipFill>
          <a:blip r:embed="rId3">
            <a:extLst/>
          </a:blip>
          <a:stretch>
            <a:fillRect/>
          </a:stretch>
        </p:blipFill>
        <p:spPr>
          <a:xfrm>
            <a:off x="2655185" y="0"/>
            <a:ext cx="3833629" cy="51434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Shape 132" descr="Shape 132"/>
          <p:cNvPicPr>
            <a:picLocks noChangeAspect="1"/>
          </p:cNvPicPr>
          <p:nvPr/>
        </p:nvPicPr>
        <p:blipFill>
          <a:blip r:embed="rId3">
            <a:extLst/>
          </a:blip>
          <a:stretch>
            <a:fillRect/>
          </a:stretch>
        </p:blipFill>
        <p:spPr>
          <a:xfrm>
            <a:off x="1906273" y="1"/>
            <a:ext cx="5143503" cy="51435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Shape 137" descr="Shape 137"/>
          <p:cNvPicPr>
            <a:picLocks noChangeAspect="1"/>
          </p:cNvPicPr>
          <p:nvPr/>
        </p:nvPicPr>
        <p:blipFill>
          <a:blip r:embed="rId3">
            <a:extLst/>
          </a:blip>
          <a:stretch>
            <a:fillRect/>
          </a:stretch>
        </p:blipFill>
        <p:spPr>
          <a:xfrm>
            <a:off x="1663287" y="889800"/>
            <a:ext cx="5817425" cy="3159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Shape 142" descr="Shape 142"/>
          <p:cNvPicPr>
            <a:picLocks noChangeAspect="1"/>
          </p:cNvPicPr>
          <p:nvPr/>
        </p:nvPicPr>
        <p:blipFill>
          <a:blip r:embed="rId2">
            <a:extLst/>
          </a:blip>
          <a:stretch>
            <a:fillRect/>
          </a:stretch>
        </p:blipFill>
        <p:spPr>
          <a:xfrm>
            <a:off x="2210749" y="357437"/>
            <a:ext cx="4428625" cy="442862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 name="Shape 147" descr="Shape 147"/>
          <p:cNvPicPr>
            <a:picLocks noChangeAspect="1"/>
          </p:cNvPicPr>
          <p:nvPr/>
        </p:nvPicPr>
        <p:blipFill>
          <a:blip r:embed="rId2">
            <a:extLst/>
          </a:blip>
          <a:stretch>
            <a:fillRect/>
          </a:stretch>
        </p:blipFill>
        <p:spPr>
          <a:xfrm>
            <a:off x="1500187" y="762000"/>
            <a:ext cx="6143626" cy="3619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Shape 152" descr="Shape 152"/>
          <p:cNvPicPr>
            <a:picLocks noChangeAspect="1"/>
          </p:cNvPicPr>
          <p:nvPr/>
        </p:nvPicPr>
        <p:blipFill>
          <a:blip r:embed="rId2">
            <a:extLst/>
          </a:blip>
          <a:stretch>
            <a:fillRect/>
          </a:stretch>
        </p:blipFill>
        <p:spPr>
          <a:xfrm>
            <a:off x="2206075" y="448013"/>
            <a:ext cx="4247475" cy="424747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57"/>
          <p:cNvSpPr txBox="1"/>
          <p:nvPr>
            <p:ph type="body" sz="quarter" idx="1"/>
          </p:nvPr>
        </p:nvSpPr>
        <p:spPr>
          <a:xfrm>
            <a:off x="2605800" y="1298475"/>
            <a:ext cx="3932400" cy="906601"/>
          </a:xfrm>
          <a:prstGeom prst="rect">
            <a:avLst/>
          </a:prstGeom>
        </p:spPr>
        <p:txBody>
          <a:bodyPr/>
          <a:lstStyle>
            <a:lvl1pPr algn="ctr" defTabSz="704087">
              <a:spcBef>
                <a:spcPts val="1200"/>
              </a:spcBef>
              <a:defRPr sz="3696">
                <a:solidFill>
                  <a:srgbClr val="FFFFFF"/>
                </a:solidFill>
              </a:defRPr>
            </a:lvl1pPr>
          </a:lstStyle>
          <a:p>
            <a:pPr/>
            <a:r>
              <a:t>Machine Learning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Shape 162" descr="Shape 162"/>
          <p:cNvPicPr>
            <a:picLocks noChangeAspect="1"/>
          </p:cNvPicPr>
          <p:nvPr/>
        </p:nvPicPr>
        <p:blipFill>
          <a:blip r:embed="rId3">
            <a:extLst/>
          </a:blip>
          <a:stretch>
            <a:fillRect/>
          </a:stretch>
        </p:blipFill>
        <p:spPr>
          <a:xfrm>
            <a:off x="1705649" y="74462"/>
            <a:ext cx="5566702" cy="499457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3" name="Shape 61" descr="Shape 61"/>
          <p:cNvPicPr>
            <a:picLocks noChangeAspect="1"/>
          </p:cNvPicPr>
          <p:nvPr/>
        </p:nvPicPr>
        <p:blipFill>
          <a:blip r:embed="rId2">
            <a:extLst/>
          </a:blip>
          <a:stretch>
            <a:fillRect/>
          </a:stretch>
        </p:blipFill>
        <p:spPr>
          <a:xfrm>
            <a:off x="708525" y="697475"/>
            <a:ext cx="1032575" cy="1032575"/>
          </a:xfrm>
          <a:prstGeom prst="rect">
            <a:avLst/>
          </a:prstGeom>
          <a:ln w="12700">
            <a:miter lim="400000"/>
          </a:ln>
        </p:spPr>
      </p:pic>
      <p:pic>
        <p:nvPicPr>
          <p:cNvPr id="114" name="Shape 62" descr="Shape 62"/>
          <p:cNvPicPr>
            <a:picLocks noChangeAspect="1"/>
          </p:cNvPicPr>
          <p:nvPr/>
        </p:nvPicPr>
        <p:blipFill>
          <a:blip r:embed="rId3">
            <a:extLst/>
          </a:blip>
          <a:stretch>
            <a:fillRect/>
          </a:stretch>
        </p:blipFill>
        <p:spPr>
          <a:xfrm>
            <a:off x="2428100" y="763537"/>
            <a:ext cx="1164701" cy="1164701"/>
          </a:xfrm>
          <a:prstGeom prst="rect">
            <a:avLst/>
          </a:prstGeom>
          <a:ln w="12700">
            <a:miter lim="400000"/>
          </a:ln>
        </p:spPr>
      </p:pic>
      <p:pic>
        <p:nvPicPr>
          <p:cNvPr id="115" name="Shape 63" descr="Shape 63"/>
          <p:cNvPicPr>
            <a:picLocks noChangeAspect="1"/>
          </p:cNvPicPr>
          <p:nvPr/>
        </p:nvPicPr>
        <p:blipFill>
          <a:blip r:embed="rId4">
            <a:extLst/>
          </a:blip>
          <a:stretch>
            <a:fillRect/>
          </a:stretch>
        </p:blipFill>
        <p:spPr>
          <a:xfrm>
            <a:off x="4192199" y="763546"/>
            <a:ext cx="1363137" cy="1032575"/>
          </a:xfrm>
          <a:prstGeom prst="rect">
            <a:avLst/>
          </a:prstGeom>
          <a:ln w="12700">
            <a:miter lim="400000"/>
          </a:ln>
        </p:spPr>
      </p:pic>
      <p:pic>
        <p:nvPicPr>
          <p:cNvPr id="116" name="Shape 64" descr="Shape 64"/>
          <p:cNvPicPr>
            <a:picLocks noChangeAspect="1"/>
          </p:cNvPicPr>
          <p:nvPr/>
        </p:nvPicPr>
        <p:blipFill>
          <a:blip r:embed="rId5">
            <a:extLst/>
          </a:blip>
          <a:stretch>
            <a:fillRect/>
          </a:stretch>
        </p:blipFill>
        <p:spPr>
          <a:xfrm>
            <a:off x="6154725" y="581349"/>
            <a:ext cx="2249876" cy="1499299"/>
          </a:xfrm>
          <a:prstGeom prst="rect">
            <a:avLst/>
          </a:prstGeom>
          <a:ln w="12700">
            <a:miter lim="400000"/>
          </a:ln>
        </p:spPr>
      </p:pic>
      <p:pic>
        <p:nvPicPr>
          <p:cNvPr id="117" name="Shape 65" descr="Shape 65"/>
          <p:cNvPicPr>
            <a:picLocks noChangeAspect="1"/>
          </p:cNvPicPr>
          <p:nvPr/>
        </p:nvPicPr>
        <p:blipFill>
          <a:blip r:embed="rId6">
            <a:extLst/>
          </a:blip>
          <a:stretch>
            <a:fillRect/>
          </a:stretch>
        </p:blipFill>
        <p:spPr>
          <a:xfrm>
            <a:off x="340825" y="2778183"/>
            <a:ext cx="2113426" cy="1268066"/>
          </a:xfrm>
          <a:prstGeom prst="rect">
            <a:avLst/>
          </a:prstGeom>
          <a:ln w="12700">
            <a:miter lim="400000"/>
          </a:ln>
        </p:spPr>
      </p:pic>
      <p:pic>
        <p:nvPicPr>
          <p:cNvPr id="118" name="Shape 66" descr="Shape 66"/>
          <p:cNvPicPr>
            <a:picLocks noChangeAspect="1"/>
          </p:cNvPicPr>
          <p:nvPr/>
        </p:nvPicPr>
        <p:blipFill>
          <a:blip r:embed="rId7">
            <a:extLst/>
          </a:blip>
          <a:stretch>
            <a:fillRect/>
          </a:stretch>
        </p:blipFill>
        <p:spPr>
          <a:xfrm>
            <a:off x="3183550" y="3082974"/>
            <a:ext cx="2113413" cy="1409651"/>
          </a:xfrm>
          <a:prstGeom prst="rect">
            <a:avLst/>
          </a:prstGeom>
          <a:ln w="12700">
            <a:miter lim="400000"/>
          </a:ln>
        </p:spPr>
      </p:pic>
      <p:pic>
        <p:nvPicPr>
          <p:cNvPr id="119" name="Shape 67" descr="Shape 67"/>
          <p:cNvPicPr>
            <a:picLocks noChangeAspect="1"/>
          </p:cNvPicPr>
          <p:nvPr/>
        </p:nvPicPr>
        <p:blipFill>
          <a:blip r:embed="rId8">
            <a:extLst/>
          </a:blip>
          <a:stretch>
            <a:fillRect/>
          </a:stretch>
        </p:blipFill>
        <p:spPr>
          <a:xfrm>
            <a:off x="5950075" y="2720724"/>
            <a:ext cx="2286831" cy="1524554"/>
          </a:xfrm>
          <a:prstGeom prst="rect">
            <a:avLst/>
          </a:prstGeom>
          <a:ln w="12700">
            <a:miter lim="400000"/>
          </a:ln>
        </p:spPr>
      </p:pic>
      <p:sp>
        <p:nvSpPr>
          <p:cNvPr id="120" name="Shape 68"/>
          <p:cNvSpPr/>
          <p:nvPr/>
        </p:nvSpPr>
        <p:spPr>
          <a:xfrm flipH="1" rot="10800000">
            <a:off x="1898100" y="1034625"/>
            <a:ext cx="454201" cy="8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8100">
            <a:solidFill>
              <a:srgbClr val="FFFFFF"/>
            </a:solidFill>
            <a:tailEnd type="triangle"/>
          </a:ln>
        </p:spPr>
        <p:txBody>
          <a:bodyPr lIns="45719" rIns="45719" anchor="ctr"/>
          <a:lstStyle/>
          <a:p>
            <a:pPr/>
          </a:p>
        </p:txBody>
      </p:sp>
      <p:sp>
        <p:nvSpPr>
          <p:cNvPr id="121" name="Shape 69"/>
          <p:cNvSpPr/>
          <p:nvPr/>
        </p:nvSpPr>
        <p:spPr>
          <a:xfrm flipH="1" rot="10800000">
            <a:off x="3665399" y="1172812"/>
            <a:ext cx="454201" cy="8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8100">
            <a:solidFill>
              <a:srgbClr val="FFFFFF"/>
            </a:solidFill>
            <a:tailEnd type="triangle"/>
          </a:ln>
        </p:spPr>
        <p:txBody>
          <a:bodyPr lIns="45719" rIns="45719" anchor="ctr"/>
          <a:lstStyle/>
          <a:p>
            <a:pPr/>
          </a:p>
        </p:txBody>
      </p:sp>
      <p:sp>
        <p:nvSpPr>
          <p:cNvPr id="122" name="Shape 70"/>
          <p:cNvSpPr/>
          <p:nvPr/>
        </p:nvSpPr>
        <p:spPr>
          <a:xfrm flipH="1" rot="10800000">
            <a:off x="5650250" y="1339425"/>
            <a:ext cx="454201" cy="8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8100">
            <a:solidFill>
              <a:srgbClr val="FFFFFF"/>
            </a:solidFill>
            <a:tailEnd type="triangle"/>
          </a:ln>
        </p:spPr>
        <p:txBody>
          <a:bodyPr lIns="45719" rIns="45719" anchor="ctr"/>
          <a:lstStyle/>
          <a:p>
            <a:pPr/>
          </a:p>
        </p:txBody>
      </p:sp>
      <p:sp>
        <p:nvSpPr>
          <p:cNvPr id="123" name="Shape 71"/>
          <p:cNvSpPr/>
          <p:nvPr/>
        </p:nvSpPr>
        <p:spPr>
          <a:xfrm flipH="1">
            <a:off x="2658825" y="1920450"/>
            <a:ext cx="3325801" cy="857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526" y="0"/>
                  <a:pt x="13053" y="5400"/>
                  <a:pt x="13053" y="10800"/>
                </a:cubicBezTo>
                <a:cubicBezTo>
                  <a:pt x="13053" y="16200"/>
                  <a:pt x="17326" y="21600"/>
                  <a:pt x="21600" y="21600"/>
                </a:cubicBezTo>
              </a:path>
            </a:pathLst>
          </a:custGeom>
          <a:ln w="38100">
            <a:solidFill>
              <a:srgbClr val="FFFFFF"/>
            </a:solidFill>
            <a:tailEnd type="triangle"/>
          </a:ln>
        </p:spPr>
        <p:txBody>
          <a:bodyPr lIns="45719" rIns="45719" anchor="ctr"/>
          <a:lstStyle/>
          <a:p>
            <a:pPr/>
          </a:p>
        </p:txBody>
      </p:sp>
      <p:sp>
        <p:nvSpPr>
          <p:cNvPr id="124" name="Shape 72"/>
          <p:cNvSpPr/>
          <p:nvPr/>
        </p:nvSpPr>
        <p:spPr>
          <a:xfrm>
            <a:off x="2530075" y="3684837"/>
            <a:ext cx="558901" cy="446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8100">
            <a:solidFill>
              <a:srgbClr val="FFFFFF"/>
            </a:solidFill>
            <a:tailEnd type="triangle"/>
          </a:ln>
        </p:spPr>
        <p:txBody>
          <a:bodyPr lIns="45719" rIns="45719" anchor="ctr"/>
          <a:lstStyle/>
          <a:p>
            <a:pPr/>
          </a:p>
        </p:txBody>
      </p:sp>
      <p:sp>
        <p:nvSpPr>
          <p:cNvPr id="125" name="Shape 73"/>
          <p:cNvSpPr/>
          <p:nvPr/>
        </p:nvSpPr>
        <p:spPr>
          <a:xfrm flipH="1" rot="10800000">
            <a:off x="5339824" y="3297437"/>
            <a:ext cx="525601" cy="31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8100">
            <a:solidFill>
              <a:srgbClr val="FFFFFF"/>
            </a:solidFill>
            <a:tailEnd type="triangle"/>
          </a:ln>
        </p:spPr>
        <p:txBody>
          <a:bodyPr lIns="45719" rIns="45719" anchor="ctr"/>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Shape 167" descr="Shape 167"/>
          <p:cNvPicPr>
            <a:picLocks noChangeAspect="1"/>
          </p:cNvPicPr>
          <p:nvPr/>
        </p:nvPicPr>
        <p:blipFill>
          <a:blip r:embed="rId3">
            <a:extLst/>
          </a:blip>
          <a:stretch>
            <a:fillRect/>
          </a:stretch>
        </p:blipFill>
        <p:spPr>
          <a:xfrm>
            <a:off x="2582923" y="303312"/>
            <a:ext cx="3870550" cy="453687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Shape 172" descr="Shape 172"/>
          <p:cNvPicPr>
            <a:picLocks noChangeAspect="1"/>
          </p:cNvPicPr>
          <p:nvPr/>
        </p:nvPicPr>
        <p:blipFill>
          <a:blip r:embed="rId3">
            <a:extLst/>
          </a:blip>
          <a:stretch>
            <a:fillRect/>
          </a:stretch>
        </p:blipFill>
        <p:spPr>
          <a:xfrm>
            <a:off x="2259774" y="297749"/>
            <a:ext cx="4471575" cy="445867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93" name="Shape 177"/>
          <p:cNvGrpSpPr/>
          <p:nvPr/>
        </p:nvGrpSpPr>
        <p:grpSpPr>
          <a:xfrm>
            <a:off x="2101729" y="197227"/>
            <a:ext cx="4701457" cy="4663400"/>
            <a:chOff x="0" y="0"/>
            <a:chExt cx="4701456" cy="4663399"/>
          </a:xfrm>
        </p:grpSpPr>
        <p:sp>
          <p:nvSpPr>
            <p:cNvPr id="191" name="Shape 178"/>
            <p:cNvSpPr/>
            <p:nvPr/>
          </p:nvSpPr>
          <p:spPr>
            <a:xfrm>
              <a:off x="-1" y="0"/>
              <a:ext cx="4701458" cy="4663400"/>
            </a:xfrm>
            <a:prstGeom prst="rect">
              <a:avLst/>
            </a:prstGeom>
            <a:solidFill>
              <a:srgbClr val="FFFFFF"/>
            </a:solidFill>
            <a:ln w="9525" cap="flat">
              <a:solidFill>
                <a:srgbClr val="303030"/>
              </a:solidFill>
              <a:prstDash val="solid"/>
              <a:round/>
            </a:ln>
            <a:effectLst/>
          </p:spPr>
          <p:txBody>
            <a:bodyPr wrap="square" lIns="45719" tIns="45719" rIns="45719" bIns="45719" numCol="1" anchor="ctr">
              <a:noAutofit/>
            </a:bodyPr>
            <a:lstStyle/>
            <a:p>
              <a:pPr>
                <a:defRPr>
                  <a:solidFill>
                    <a:srgbClr val="000000"/>
                  </a:solidFill>
                </a:defRPr>
              </a:pPr>
            </a:p>
          </p:txBody>
        </p:sp>
        <p:pic>
          <p:nvPicPr>
            <p:cNvPr id="192" name="Shape 179" descr="Shape 179"/>
            <p:cNvPicPr>
              <a:picLocks noChangeAspect="1"/>
            </p:cNvPicPr>
            <p:nvPr/>
          </p:nvPicPr>
          <p:blipFill>
            <a:blip r:embed="rId2">
              <a:extLst/>
            </a:blip>
            <a:stretch>
              <a:fillRect/>
            </a:stretch>
          </p:blipFill>
          <p:spPr>
            <a:xfrm>
              <a:off x="211894" y="97438"/>
              <a:ext cx="4277601" cy="448423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84"/>
          <p:cNvSpPr txBox="1"/>
          <p:nvPr>
            <p:ph type="body" sz="quarter" idx="1"/>
          </p:nvPr>
        </p:nvSpPr>
        <p:spPr>
          <a:xfrm>
            <a:off x="2605800" y="1298475"/>
            <a:ext cx="3932400" cy="906601"/>
          </a:xfrm>
          <a:prstGeom prst="rect">
            <a:avLst/>
          </a:prstGeom>
        </p:spPr>
        <p:txBody>
          <a:bodyPr/>
          <a:lstStyle>
            <a:lvl1pPr algn="ctr" defTabSz="758951">
              <a:spcBef>
                <a:spcPts val="1300"/>
              </a:spcBef>
              <a:defRPr sz="3984">
                <a:solidFill>
                  <a:srgbClr val="FFFFFF"/>
                </a:solidFill>
              </a:defRPr>
            </a:lvl1pPr>
          </a:lstStyle>
          <a:p>
            <a:pPr/>
            <a:r>
              <a:t>Neural Networks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99" name="Shape 189"/>
          <p:cNvGrpSpPr/>
          <p:nvPr/>
        </p:nvGrpSpPr>
        <p:grpSpPr>
          <a:xfrm>
            <a:off x="1953178" y="3598"/>
            <a:ext cx="5154972" cy="5143565"/>
            <a:chOff x="0" y="0"/>
            <a:chExt cx="5154971" cy="5143563"/>
          </a:xfrm>
        </p:grpSpPr>
        <p:sp>
          <p:nvSpPr>
            <p:cNvPr id="197" name="Shape 190"/>
            <p:cNvSpPr/>
            <p:nvPr/>
          </p:nvSpPr>
          <p:spPr>
            <a:xfrm>
              <a:off x="-1" y="-1"/>
              <a:ext cx="5154973" cy="5143565"/>
            </a:xfrm>
            <a:prstGeom prst="rect">
              <a:avLst/>
            </a:prstGeom>
            <a:solidFill>
              <a:srgbClr val="FFFFFF"/>
            </a:solidFill>
            <a:ln w="9525" cap="flat">
              <a:solidFill>
                <a:srgbClr val="303030"/>
              </a:solidFill>
              <a:prstDash val="solid"/>
              <a:round/>
            </a:ln>
            <a:effectLst/>
          </p:spPr>
          <p:txBody>
            <a:bodyPr wrap="square" lIns="45719" tIns="45719" rIns="45719" bIns="45719" numCol="1" anchor="ctr">
              <a:noAutofit/>
            </a:bodyPr>
            <a:lstStyle/>
            <a:p>
              <a:pPr>
                <a:defRPr>
                  <a:solidFill>
                    <a:srgbClr val="000000"/>
                  </a:solidFill>
                </a:defRPr>
              </a:pPr>
            </a:p>
          </p:txBody>
        </p:sp>
        <p:pic>
          <p:nvPicPr>
            <p:cNvPr id="198" name="Shape 191" descr="Shape 191"/>
            <p:cNvPicPr>
              <a:picLocks noChangeAspect="1"/>
            </p:cNvPicPr>
            <p:nvPr/>
          </p:nvPicPr>
          <p:blipFill>
            <a:blip r:embed="rId2">
              <a:extLst/>
            </a:blip>
            <a:stretch>
              <a:fillRect/>
            </a:stretch>
          </p:blipFill>
          <p:spPr>
            <a:xfrm>
              <a:off x="637439" y="185255"/>
              <a:ext cx="3880084" cy="477305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196"/>
          <p:cNvSpPr txBox="1"/>
          <p:nvPr>
            <p:ph type="body" idx="1"/>
          </p:nvPr>
        </p:nvSpPr>
        <p:spPr>
          <a:xfrm>
            <a:off x="311700" y="549199"/>
            <a:ext cx="8131200" cy="3913801"/>
          </a:xfrm>
          <a:prstGeom prst="rect">
            <a:avLst/>
          </a:prstGeom>
        </p:spPr>
        <p:txBody>
          <a:bodyPr/>
          <a:lstStyle/>
          <a:p>
            <a:pPr/>
          </a:p>
        </p:txBody>
      </p:sp>
      <p:grpSp>
        <p:nvGrpSpPr>
          <p:cNvPr id="205" name="Shape 197"/>
          <p:cNvGrpSpPr/>
          <p:nvPr/>
        </p:nvGrpSpPr>
        <p:grpSpPr>
          <a:xfrm>
            <a:off x="496227" y="482723"/>
            <a:ext cx="8044192" cy="4002225"/>
            <a:chOff x="0" y="0"/>
            <a:chExt cx="8044191" cy="4002224"/>
          </a:xfrm>
        </p:grpSpPr>
        <p:pic>
          <p:nvPicPr>
            <p:cNvPr id="202" name="Shape 198" descr="Shape 198"/>
            <p:cNvPicPr>
              <a:picLocks noChangeAspect="1"/>
            </p:cNvPicPr>
            <p:nvPr/>
          </p:nvPicPr>
          <p:blipFill>
            <a:blip r:embed="rId3">
              <a:extLst/>
            </a:blip>
            <a:stretch>
              <a:fillRect/>
            </a:stretch>
          </p:blipFill>
          <p:spPr>
            <a:xfrm>
              <a:off x="0" y="0"/>
              <a:ext cx="2378483" cy="3990382"/>
            </a:xfrm>
            <a:prstGeom prst="rect">
              <a:avLst/>
            </a:prstGeom>
            <a:ln w="12700" cap="flat">
              <a:noFill/>
              <a:miter lim="400000"/>
            </a:ln>
            <a:effectLst/>
          </p:spPr>
        </p:pic>
        <p:pic>
          <p:nvPicPr>
            <p:cNvPr id="203" name="Shape 199" descr="Shape 199"/>
            <p:cNvPicPr>
              <a:picLocks noChangeAspect="1"/>
            </p:cNvPicPr>
            <p:nvPr/>
          </p:nvPicPr>
          <p:blipFill>
            <a:blip r:embed="rId4">
              <a:extLst/>
            </a:blip>
            <a:stretch>
              <a:fillRect/>
            </a:stretch>
          </p:blipFill>
          <p:spPr>
            <a:xfrm>
              <a:off x="3125656" y="8"/>
              <a:ext cx="4918536" cy="863338"/>
            </a:xfrm>
            <a:prstGeom prst="rect">
              <a:avLst/>
            </a:prstGeom>
            <a:ln w="12700" cap="flat">
              <a:noFill/>
              <a:miter lim="400000"/>
            </a:ln>
            <a:effectLst/>
          </p:spPr>
        </p:pic>
        <p:pic>
          <p:nvPicPr>
            <p:cNvPr id="204" name="Shape 200" descr="Shape 200"/>
            <p:cNvPicPr>
              <a:picLocks noChangeAspect="1"/>
            </p:cNvPicPr>
            <p:nvPr/>
          </p:nvPicPr>
          <p:blipFill>
            <a:blip r:embed="rId5">
              <a:extLst/>
            </a:blip>
            <a:stretch>
              <a:fillRect/>
            </a:stretch>
          </p:blipFill>
          <p:spPr>
            <a:xfrm>
              <a:off x="3125656" y="1117595"/>
              <a:ext cx="4918536" cy="288463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Shape 205" descr="Shape 205"/>
          <p:cNvPicPr>
            <a:picLocks noChangeAspect="1"/>
          </p:cNvPicPr>
          <p:nvPr/>
        </p:nvPicPr>
        <p:blipFill>
          <a:blip r:embed="rId2">
            <a:extLst/>
          </a:blip>
          <a:stretch>
            <a:fillRect/>
          </a:stretch>
        </p:blipFill>
        <p:spPr>
          <a:xfrm>
            <a:off x="0" y="-9051"/>
            <a:ext cx="9144000" cy="514351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0"/>
          <p:cNvSpPr/>
          <p:nvPr/>
        </p:nvSpPr>
        <p:spPr>
          <a:xfrm>
            <a:off x="3504074" y="309999"/>
            <a:ext cx="5537701" cy="4374302"/>
          </a:xfrm>
          <a:prstGeom prst="ellipse">
            <a:avLst/>
          </a:prstGeom>
          <a:solidFill>
            <a:srgbClr val="CC4125"/>
          </a:solidFill>
          <a:ln w="12700">
            <a:miter lim="400000"/>
          </a:ln>
        </p:spPr>
        <p:txBody>
          <a:bodyPr lIns="45719" rIns="45719" anchor="ctr"/>
          <a:lstStyle/>
          <a:p>
            <a:pPr>
              <a:defRPr>
                <a:solidFill>
                  <a:srgbClr val="000000"/>
                </a:solidFill>
              </a:defRPr>
            </a:pPr>
          </a:p>
        </p:txBody>
      </p:sp>
      <p:sp>
        <p:nvSpPr>
          <p:cNvPr id="212" name="Shape 211"/>
          <p:cNvSpPr/>
          <p:nvPr/>
        </p:nvSpPr>
        <p:spPr>
          <a:xfrm>
            <a:off x="4607700" y="711299"/>
            <a:ext cx="4247101" cy="3518101"/>
          </a:xfrm>
          <a:prstGeom prst="ellipse">
            <a:avLst/>
          </a:prstGeom>
          <a:solidFill>
            <a:srgbClr val="F9CB9C"/>
          </a:solidFill>
          <a:ln w="12700">
            <a:miter lim="400000"/>
          </a:ln>
        </p:spPr>
        <p:txBody>
          <a:bodyPr lIns="45719" rIns="45719" anchor="ctr"/>
          <a:lstStyle/>
          <a:p>
            <a:pPr>
              <a:defRPr>
                <a:solidFill>
                  <a:srgbClr val="000000"/>
                </a:solidFill>
              </a:defRPr>
            </a:pPr>
          </a:p>
        </p:txBody>
      </p:sp>
      <p:sp>
        <p:nvSpPr>
          <p:cNvPr id="213" name="Shape 212"/>
          <p:cNvSpPr/>
          <p:nvPr/>
        </p:nvSpPr>
        <p:spPr>
          <a:xfrm>
            <a:off x="6652424" y="1910000"/>
            <a:ext cx="1849501" cy="1893001"/>
          </a:xfrm>
          <a:prstGeom prst="ellipse">
            <a:avLst/>
          </a:prstGeom>
          <a:solidFill>
            <a:srgbClr val="93C47D"/>
          </a:solidFill>
          <a:ln w="12700">
            <a:miter lim="400000"/>
          </a:ln>
        </p:spPr>
        <p:txBody>
          <a:bodyPr lIns="45719" rIns="45719" anchor="ctr"/>
          <a:lstStyle/>
          <a:p>
            <a:pPr>
              <a:defRPr>
                <a:solidFill>
                  <a:srgbClr val="000000"/>
                </a:solidFill>
              </a:defRPr>
            </a:pPr>
          </a:p>
        </p:txBody>
      </p:sp>
      <p:pic>
        <p:nvPicPr>
          <p:cNvPr id="214" name="Shape 213" descr="Shape 213"/>
          <p:cNvPicPr>
            <a:picLocks noChangeAspect="1"/>
          </p:cNvPicPr>
          <p:nvPr/>
        </p:nvPicPr>
        <p:blipFill>
          <a:blip r:embed="rId3">
            <a:extLst/>
          </a:blip>
          <a:stretch>
            <a:fillRect/>
          </a:stretch>
        </p:blipFill>
        <p:spPr>
          <a:xfrm>
            <a:off x="311699" y="4462998"/>
            <a:ext cx="1654926" cy="420400"/>
          </a:xfrm>
          <a:prstGeom prst="rect">
            <a:avLst/>
          </a:prstGeom>
          <a:ln w="12700">
            <a:miter lim="400000"/>
          </a:ln>
        </p:spPr>
      </p:pic>
      <p:sp>
        <p:nvSpPr>
          <p:cNvPr id="215" name="Shape 214"/>
          <p:cNvSpPr txBox="1"/>
          <p:nvPr/>
        </p:nvSpPr>
        <p:spPr>
          <a:xfrm>
            <a:off x="225349" y="1847275"/>
            <a:ext cx="1654800" cy="6084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500">
                <a:solidFill>
                  <a:srgbClr val="6FA8DC"/>
                </a:solidFill>
              </a:defRPr>
            </a:lvl1pPr>
          </a:lstStyle>
          <a:p>
            <a:pPr/>
            <a:r>
              <a:t>Artificial Intelligence (AI)</a:t>
            </a:r>
          </a:p>
        </p:txBody>
      </p:sp>
      <p:sp>
        <p:nvSpPr>
          <p:cNvPr id="216" name="Shape 215"/>
          <p:cNvSpPr txBox="1"/>
          <p:nvPr/>
        </p:nvSpPr>
        <p:spPr>
          <a:xfrm>
            <a:off x="2090723" y="1960600"/>
            <a:ext cx="1480201" cy="5834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lvl1pPr>
          </a:lstStyle>
          <a:p>
            <a:pPr/>
            <a:r>
              <a:t>Narrow or Weak AI</a:t>
            </a:r>
          </a:p>
        </p:txBody>
      </p:sp>
      <p:sp>
        <p:nvSpPr>
          <p:cNvPr id="217" name="Shape 216"/>
          <p:cNvSpPr txBox="1"/>
          <p:nvPr/>
        </p:nvSpPr>
        <p:spPr>
          <a:xfrm>
            <a:off x="3282370" y="2007124"/>
            <a:ext cx="1654801" cy="6084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500"/>
            </a:lvl1pPr>
          </a:lstStyle>
          <a:p>
            <a:pPr/>
            <a:r>
              <a:t>Machine Learning</a:t>
            </a:r>
          </a:p>
        </p:txBody>
      </p:sp>
      <p:sp>
        <p:nvSpPr>
          <p:cNvPr id="218" name="Shape 217"/>
          <p:cNvSpPr txBox="1"/>
          <p:nvPr/>
        </p:nvSpPr>
        <p:spPr>
          <a:xfrm>
            <a:off x="4989469" y="1167599"/>
            <a:ext cx="1480201" cy="5834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solidFill>
                  <a:srgbClr val="000000"/>
                </a:solidFill>
              </a:defRPr>
            </a:lvl1pPr>
          </a:lstStyle>
          <a:p>
            <a:pPr/>
            <a:r>
              <a:t>Supervised Learning</a:t>
            </a:r>
          </a:p>
        </p:txBody>
      </p:sp>
      <p:sp>
        <p:nvSpPr>
          <p:cNvPr id="219" name="Shape 218"/>
          <p:cNvSpPr txBox="1"/>
          <p:nvPr/>
        </p:nvSpPr>
        <p:spPr>
          <a:xfrm>
            <a:off x="4989469" y="3042099"/>
            <a:ext cx="1560601" cy="5834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a:solidFill>
                  <a:srgbClr val="000000"/>
                </a:solidFill>
              </a:defRPr>
            </a:lvl1pPr>
          </a:lstStyle>
          <a:p>
            <a:pPr/>
            <a:r>
              <a:t>Unsupervised Learning</a:t>
            </a:r>
          </a:p>
        </p:txBody>
      </p:sp>
      <p:sp>
        <p:nvSpPr>
          <p:cNvPr id="220" name="Shape 219"/>
          <p:cNvSpPr txBox="1"/>
          <p:nvPr/>
        </p:nvSpPr>
        <p:spPr>
          <a:xfrm>
            <a:off x="4989462" y="2157500"/>
            <a:ext cx="1494301" cy="392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500">
                <a:solidFill>
                  <a:srgbClr val="CC4125"/>
                </a:solidFill>
              </a:defRPr>
            </a:lvl1pPr>
          </a:lstStyle>
          <a:p>
            <a:pPr/>
            <a:r>
              <a:t>Algorithms</a:t>
            </a:r>
          </a:p>
        </p:txBody>
      </p:sp>
      <p:sp>
        <p:nvSpPr>
          <p:cNvPr id="221" name="Shape 220"/>
          <p:cNvSpPr txBox="1"/>
          <p:nvPr/>
        </p:nvSpPr>
        <p:spPr>
          <a:xfrm>
            <a:off x="6869069" y="2040025"/>
            <a:ext cx="1347601" cy="8243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500">
                <a:solidFill>
                  <a:srgbClr val="000000"/>
                </a:solidFill>
              </a:defRPr>
            </a:lvl1pPr>
          </a:lstStyle>
          <a:p>
            <a:pPr/>
            <a:r>
              <a:t>Artificial Neural Networks</a:t>
            </a:r>
          </a:p>
        </p:txBody>
      </p:sp>
      <p:sp>
        <p:nvSpPr>
          <p:cNvPr id="222" name="Shape 221"/>
          <p:cNvSpPr txBox="1"/>
          <p:nvPr/>
        </p:nvSpPr>
        <p:spPr>
          <a:xfrm>
            <a:off x="6930918" y="3127699"/>
            <a:ext cx="1247401" cy="6084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500">
                <a:solidFill>
                  <a:srgbClr val="CC4125"/>
                </a:solidFill>
              </a:defRPr>
            </a:lvl1pPr>
          </a:lstStyle>
          <a:p>
            <a:pPr/>
            <a:r>
              <a:t>Deep Learning</a:t>
            </a:r>
          </a:p>
        </p:txBody>
      </p:sp>
      <p:sp>
        <p:nvSpPr>
          <p:cNvPr id="223" name="Shape 222"/>
          <p:cNvSpPr/>
          <p:nvPr/>
        </p:nvSpPr>
        <p:spPr>
          <a:xfrm>
            <a:off x="7545317" y="2855599"/>
            <a:ext cx="9301" cy="272101"/>
          </a:xfrm>
          <a:prstGeom prst="line">
            <a:avLst/>
          </a:prstGeom>
          <a:ln w="28575">
            <a:solidFill>
              <a:srgbClr val="000000"/>
            </a:solidFill>
            <a:tailEnd type="triangle"/>
          </a:ln>
        </p:spPr>
        <p:txBody>
          <a:bodyPr lIns="45719" rIns="45719"/>
          <a:lstStyle/>
          <a:p>
            <a:pPr/>
          </a:p>
        </p:txBody>
      </p:sp>
      <p:sp>
        <p:nvSpPr>
          <p:cNvPr id="224" name="Shape 223"/>
          <p:cNvSpPr/>
          <p:nvPr/>
        </p:nvSpPr>
        <p:spPr>
          <a:xfrm flipH="1" flipV="1">
            <a:off x="5727312" y="1748000"/>
            <a:ext cx="9301" cy="409501"/>
          </a:xfrm>
          <a:prstGeom prst="line">
            <a:avLst/>
          </a:prstGeom>
          <a:ln w="28575">
            <a:solidFill>
              <a:srgbClr val="000000"/>
            </a:solidFill>
            <a:tailEnd type="triangle"/>
          </a:ln>
        </p:spPr>
        <p:txBody>
          <a:bodyPr lIns="45719" rIns="45719"/>
          <a:lstStyle/>
          <a:p>
            <a:pPr/>
          </a:p>
        </p:txBody>
      </p:sp>
      <p:sp>
        <p:nvSpPr>
          <p:cNvPr id="225" name="Shape 224"/>
          <p:cNvSpPr/>
          <p:nvPr/>
        </p:nvSpPr>
        <p:spPr>
          <a:xfrm>
            <a:off x="5764362" y="2622749"/>
            <a:ext cx="10801" cy="381001"/>
          </a:xfrm>
          <a:prstGeom prst="line">
            <a:avLst/>
          </a:prstGeom>
          <a:ln w="28575">
            <a:solidFill>
              <a:srgbClr val="000000"/>
            </a:solidFill>
            <a:tailEnd type="triangle"/>
          </a:ln>
        </p:spPr>
        <p:txBody>
          <a:bodyPr lIns="45719" rIns="45719"/>
          <a:lstStyle/>
          <a:p>
            <a:pPr/>
          </a:p>
        </p:txBody>
      </p:sp>
      <p:sp>
        <p:nvSpPr>
          <p:cNvPr id="226" name="Shape 225"/>
          <p:cNvSpPr/>
          <p:nvPr/>
        </p:nvSpPr>
        <p:spPr>
          <a:xfrm flipH="1" flipV="1">
            <a:off x="1076137" y="1155500"/>
            <a:ext cx="10501" cy="668700"/>
          </a:xfrm>
          <a:prstGeom prst="line">
            <a:avLst/>
          </a:prstGeom>
          <a:ln w="28575">
            <a:solidFill>
              <a:srgbClr val="FFFFFF"/>
            </a:solidFill>
            <a:tailEnd type="triangle"/>
          </a:ln>
        </p:spPr>
        <p:txBody>
          <a:bodyPr lIns="45719" rIns="45719"/>
          <a:lstStyle/>
          <a:p>
            <a:pPr/>
          </a:p>
        </p:txBody>
      </p:sp>
      <p:grpSp>
        <p:nvGrpSpPr>
          <p:cNvPr id="229" name="Shape 226"/>
          <p:cNvGrpSpPr/>
          <p:nvPr/>
        </p:nvGrpSpPr>
        <p:grpSpPr>
          <a:xfrm>
            <a:off x="155080" y="242530"/>
            <a:ext cx="1851954" cy="847176"/>
            <a:chOff x="0" y="0"/>
            <a:chExt cx="1851952" cy="847175"/>
          </a:xfrm>
        </p:grpSpPr>
        <p:sp>
          <p:nvSpPr>
            <p:cNvPr id="227" name="Shape"/>
            <p:cNvSpPr/>
            <p:nvPr/>
          </p:nvSpPr>
          <p:spPr>
            <a:xfrm>
              <a:off x="0" y="0"/>
              <a:ext cx="1851953" cy="84717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9FC5E8"/>
            </a:solidFill>
            <a:ln w="12700" cap="flat">
              <a:noFill/>
              <a:miter lim="400000"/>
            </a:ln>
            <a:effectLst/>
          </p:spPr>
          <p:txBody>
            <a:bodyPr wrap="square" lIns="45719" tIns="45719" rIns="45719" bIns="45719" numCol="1" anchor="ctr">
              <a:noAutofit/>
            </a:bodyPr>
            <a:lstStyle/>
            <a:p>
              <a:pPr algn="ctr">
                <a:defRPr>
                  <a:solidFill>
                    <a:srgbClr val="000000"/>
                  </a:solidFill>
                </a:defRPr>
              </a:pPr>
            </a:p>
          </p:txBody>
        </p:sp>
        <p:sp>
          <p:nvSpPr>
            <p:cNvPr id="228" name="General or Strong AI"/>
            <p:cNvSpPr txBox="1"/>
            <p:nvPr/>
          </p:nvSpPr>
          <p:spPr>
            <a:xfrm>
              <a:off x="256474" y="108726"/>
              <a:ext cx="1208169" cy="583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a:solidFill>
                    <a:srgbClr val="000000"/>
                  </a:solidFill>
                </a:defRPr>
              </a:lvl1pPr>
            </a:lstStyle>
            <a:p>
              <a:pPr/>
              <a:r>
                <a:t>General or Strong AI</a:t>
              </a:r>
            </a:p>
          </p:txBody>
        </p:sp>
      </p:grpSp>
      <p:sp>
        <p:nvSpPr>
          <p:cNvPr id="230" name="Shape 227"/>
          <p:cNvSpPr/>
          <p:nvPr/>
        </p:nvSpPr>
        <p:spPr>
          <a:xfrm>
            <a:off x="1858699" y="2272375"/>
            <a:ext cx="461401" cy="4201"/>
          </a:xfrm>
          <a:prstGeom prst="line">
            <a:avLst/>
          </a:prstGeom>
          <a:ln w="28575">
            <a:solidFill>
              <a:srgbClr val="FFFFFF"/>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2"/>
          <p:cNvSpPr txBox="1"/>
          <p:nvPr>
            <p:ph type="body" idx="1"/>
          </p:nvPr>
        </p:nvSpPr>
        <p:spPr>
          <a:xfrm>
            <a:off x="311699" y="1152475"/>
            <a:ext cx="8520602" cy="3416400"/>
          </a:xfrm>
          <a:prstGeom prst="rect">
            <a:avLst/>
          </a:prstGeom>
        </p:spPr>
        <p:txBody>
          <a:bodyPr/>
          <a:lstStyle>
            <a:lvl1pPr algn="ctr">
              <a:defRPr sz="4800">
                <a:solidFill>
                  <a:srgbClr val="FFFFFF"/>
                </a:solidFill>
              </a:defRPr>
            </a:lvl1pPr>
          </a:lstStyle>
          <a:p>
            <a:pPr/>
            <a:r>
              <a:t>What are companies using ML for?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Shape 237" descr="Shape 237"/>
          <p:cNvPicPr>
            <a:picLocks noChangeAspect="1"/>
          </p:cNvPicPr>
          <p:nvPr/>
        </p:nvPicPr>
        <p:blipFill>
          <a:blip r:embed="rId3">
            <a:extLst/>
          </a:blip>
          <a:stretch>
            <a:fillRect/>
          </a:stretch>
        </p:blipFill>
        <p:spPr>
          <a:xfrm>
            <a:off x="676275" y="495300"/>
            <a:ext cx="2571750" cy="990600"/>
          </a:xfrm>
          <a:prstGeom prst="rect">
            <a:avLst/>
          </a:prstGeom>
          <a:ln w="12700">
            <a:miter lim="400000"/>
          </a:ln>
        </p:spPr>
      </p:pic>
      <p:pic>
        <p:nvPicPr>
          <p:cNvPr id="237" name="Shape 238" descr="Shape 238"/>
          <p:cNvPicPr>
            <a:picLocks noChangeAspect="1"/>
          </p:cNvPicPr>
          <p:nvPr/>
        </p:nvPicPr>
        <p:blipFill>
          <a:blip r:embed="rId4">
            <a:extLst/>
          </a:blip>
          <a:stretch>
            <a:fillRect/>
          </a:stretch>
        </p:blipFill>
        <p:spPr>
          <a:xfrm>
            <a:off x="2776536" y="2024076"/>
            <a:ext cx="2333626" cy="880414"/>
          </a:xfrm>
          <a:prstGeom prst="rect">
            <a:avLst/>
          </a:prstGeom>
          <a:ln w="12700">
            <a:miter lim="400000"/>
          </a:ln>
        </p:spPr>
      </p:pic>
      <p:pic>
        <p:nvPicPr>
          <p:cNvPr id="238" name="Shape 239" descr="Shape 239"/>
          <p:cNvPicPr>
            <a:picLocks noChangeAspect="1"/>
          </p:cNvPicPr>
          <p:nvPr/>
        </p:nvPicPr>
        <p:blipFill>
          <a:blip r:embed="rId5">
            <a:extLst/>
          </a:blip>
          <a:stretch>
            <a:fillRect/>
          </a:stretch>
        </p:blipFill>
        <p:spPr>
          <a:xfrm>
            <a:off x="5595935" y="3290273"/>
            <a:ext cx="2333626" cy="10283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Shape 78" descr="Shape 78"/>
          <p:cNvPicPr>
            <a:picLocks noChangeAspect="1"/>
          </p:cNvPicPr>
          <p:nvPr/>
        </p:nvPicPr>
        <p:blipFill>
          <a:blip r:embed="rId2">
            <a:extLst/>
          </a:blip>
          <a:stretch>
            <a:fillRect/>
          </a:stretch>
        </p:blipFill>
        <p:spPr>
          <a:xfrm>
            <a:off x="2666950" y="1401475"/>
            <a:ext cx="3422976" cy="1954498"/>
          </a:xfrm>
          <a:prstGeom prst="rect">
            <a:avLst/>
          </a:prstGeom>
          <a:ln w="12700">
            <a:miter lim="400000"/>
          </a:ln>
        </p:spPr>
      </p:pic>
      <p:pic>
        <p:nvPicPr>
          <p:cNvPr id="128" name="Shape 79" descr="Shape 79"/>
          <p:cNvPicPr>
            <a:picLocks noChangeAspect="1"/>
          </p:cNvPicPr>
          <p:nvPr/>
        </p:nvPicPr>
        <p:blipFill>
          <a:blip r:embed="rId3">
            <a:extLst/>
          </a:blip>
          <a:stretch>
            <a:fillRect/>
          </a:stretch>
        </p:blipFill>
        <p:spPr>
          <a:xfrm>
            <a:off x="801899" y="245724"/>
            <a:ext cx="1572577" cy="1572577"/>
          </a:xfrm>
          <a:prstGeom prst="rect">
            <a:avLst/>
          </a:prstGeom>
          <a:ln w="12700">
            <a:miter lim="400000"/>
          </a:ln>
        </p:spPr>
      </p:pic>
      <p:sp>
        <p:nvSpPr>
          <p:cNvPr id="129" name="Shape 80"/>
          <p:cNvSpPr txBox="1"/>
          <p:nvPr/>
        </p:nvSpPr>
        <p:spPr>
          <a:xfrm>
            <a:off x="4294949" y="3669650"/>
            <a:ext cx="4287601" cy="91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2400">
                <a:latin typeface="Roboto Mono"/>
                <a:ea typeface="Roboto Mono"/>
                <a:cs typeface="Roboto Mono"/>
                <a:sym typeface="Roboto Mono"/>
              </a:defRPr>
            </a:lvl1pPr>
          </a:lstStyle>
          <a:p>
            <a:pPr/>
            <a:r>
              <a:t>Temporally Recurrent Optimal Learning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Shape 244" descr="Shape 244"/>
          <p:cNvPicPr>
            <a:picLocks noChangeAspect="1"/>
          </p:cNvPicPr>
          <p:nvPr/>
        </p:nvPicPr>
        <p:blipFill>
          <a:blip r:embed="rId2">
            <a:extLst/>
          </a:blip>
          <a:stretch>
            <a:fillRect/>
          </a:stretch>
        </p:blipFill>
        <p:spPr>
          <a:xfrm>
            <a:off x="2455299" y="872698"/>
            <a:ext cx="2152926" cy="690451"/>
          </a:xfrm>
          <a:prstGeom prst="rect">
            <a:avLst/>
          </a:prstGeom>
          <a:ln w="12700">
            <a:miter lim="400000"/>
          </a:ln>
        </p:spPr>
      </p:pic>
      <p:pic>
        <p:nvPicPr>
          <p:cNvPr id="243" name="Shape 245" descr="Shape 245"/>
          <p:cNvPicPr>
            <a:picLocks noChangeAspect="1"/>
          </p:cNvPicPr>
          <p:nvPr/>
        </p:nvPicPr>
        <p:blipFill>
          <a:blip r:embed="rId3">
            <a:extLst/>
          </a:blip>
          <a:stretch>
            <a:fillRect/>
          </a:stretch>
        </p:blipFill>
        <p:spPr>
          <a:xfrm>
            <a:off x="487524" y="2491371"/>
            <a:ext cx="4481602" cy="1944977"/>
          </a:xfrm>
          <a:prstGeom prst="rect">
            <a:avLst/>
          </a:prstGeom>
          <a:ln w="12700">
            <a:miter lim="400000"/>
          </a:ln>
        </p:spPr>
      </p:pic>
      <p:pic>
        <p:nvPicPr>
          <p:cNvPr id="244" name="Shape 246" descr="Shape 246"/>
          <p:cNvPicPr>
            <a:picLocks noChangeAspect="1"/>
          </p:cNvPicPr>
          <p:nvPr/>
        </p:nvPicPr>
        <p:blipFill>
          <a:blip r:embed="rId4">
            <a:extLst/>
          </a:blip>
          <a:stretch>
            <a:fillRect/>
          </a:stretch>
        </p:blipFill>
        <p:spPr>
          <a:xfrm>
            <a:off x="5349078" y="1292973"/>
            <a:ext cx="3266047" cy="194497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51"/>
          <p:cNvSpPr txBox="1"/>
          <p:nvPr>
            <p:ph type="body" idx="1"/>
          </p:nvPr>
        </p:nvSpPr>
        <p:spPr>
          <a:xfrm>
            <a:off x="311699" y="1152475"/>
            <a:ext cx="8520602" cy="3416400"/>
          </a:xfrm>
          <a:prstGeom prst="rect">
            <a:avLst/>
          </a:prstGeom>
        </p:spPr>
        <p:txBody>
          <a:bodyPr/>
          <a:lstStyle>
            <a:lvl1pPr algn="ctr">
              <a:defRPr sz="4800">
                <a:solidFill>
                  <a:srgbClr val="FFFFFF"/>
                </a:solidFill>
              </a:defRPr>
            </a:lvl1pPr>
          </a:lstStyle>
          <a:p>
            <a:pPr/>
            <a:r>
              <a:t>Applying Machine Learning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50" name="Shape 256"/>
          <p:cNvGrpSpPr/>
          <p:nvPr/>
        </p:nvGrpSpPr>
        <p:grpSpPr>
          <a:xfrm>
            <a:off x="2335323" y="0"/>
            <a:ext cx="4032493" cy="5143500"/>
            <a:chOff x="0" y="0"/>
            <a:chExt cx="4032491" cy="5143500"/>
          </a:xfrm>
        </p:grpSpPr>
        <p:pic>
          <p:nvPicPr>
            <p:cNvPr id="248" name="Shape 257" descr="Shape 257"/>
            <p:cNvPicPr>
              <a:picLocks noChangeAspect="1"/>
            </p:cNvPicPr>
            <p:nvPr/>
          </p:nvPicPr>
          <p:blipFill>
            <a:blip r:embed="rId2">
              <a:extLst/>
            </a:blip>
            <a:stretch>
              <a:fillRect/>
            </a:stretch>
          </p:blipFill>
          <p:spPr>
            <a:xfrm>
              <a:off x="0" y="0"/>
              <a:ext cx="4032492" cy="5143500"/>
            </a:xfrm>
            <a:prstGeom prst="rect">
              <a:avLst/>
            </a:prstGeom>
            <a:ln w="12700" cap="flat">
              <a:noFill/>
              <a:miter lim="400000"/>
            </a:ln>
            <a:effectLst/>
          </p:spPr>
        </p:pic>
        <p:sp>
          <p:nvSpPr>
            <p:cNvPr id="249" name="Shape 258"/>
            <p:cNvSpPr/>
            <p:nvPr/>
          </p:nvSpPr>
          <p:spPr>
            <a:xfrm>
              <a:off x="474401" y="4200875"/>
              <a:ext cx="1265700" cy="362401"/>
            </a:xfrm>
            <a:prstGeom prst="rect">
              <a:avLst/>
            </a:prstGeom>
            <a:solidFill>
              <a:srgbClr val="000000"/>
            </a:solidFill>
            <a:ln w="9525" cap="flat">
              <a:solidFill>
                <a:srgbClr val="000000"/>
              </a:solidFill>
              <a:prstDash val="solid"/>
              <a:round/>
            </a:ln>
            <a:effectLst/>
          </p:spPr>
          <p:txBody>
            <a:bodyPr wrap="square" lIns="45719" tIns="45719" rIns="45719" bIns="45719" numCol="1" anchor="ctr">
              <a:noAutofit/>
            </a:bodyPr>
            <a:lstStyle/>
            <a:p>
              <a:pPr>
                <a:defRPr>
                  <a:solidFill>
                    <a:srgbClr val="000000"/>
                  </a:solidFill>
                </a:defRPr>
              </a:pPr>
            </a:p>
          </p:txBody>
        </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54" name="Shape 263"/>
          <p:cNvGrpSpPr/>
          <p:nvPr/>
        </p:nvGrpSpPr>
        <p:grpSpPr>
          <a:xfrm>
            <a:off x="2131551" y="3463"/>
            <a:ext cx="4910295" cy="5143471"/>
            <a:chOff x="0" y="0"/>
            <a:chExt cx="4910294" cy="5143470"/>
          </a:xfrm>
        </p:grpSpPr>
        <p:sp>
          <p:nvSpPr>
            <p:cNvPr id="252" name="Shape 264"/>
            <p:cNvSpPr/>
            <p:nvPr/>
          </p:nvSpPr>
          <p:spPr>
            <a:xfrm>
              <a:off x="-1" y="0"/>
              <a:ext cx="4910296" cy="5143471"/>
            </a:xfrm>
            <a:prstGeom prst="rect">
              <a:avLst/>
            </a:prstGeom>
            <a:solidFill>
              <a:srgbClr val="FFFFFF"/>
            </a:solidFill>
            <a:ln w="9525" cap="flat">
              <a:solidFill>
                <a:srgbClr val="FFFFFF"/>
              </a:solidFill>
              <a:prstDash val="solid"/>
              <a:round/>
            </a:ln>
            <a:effectLst/>
          </p:spPr>
          <p:txBody>
            <a:bodyPr wrap="square" lIns="45719" tIns="45719" rIns="45719" bIns="45719" numCol="1" anchor="ctr">
              <a:noAutofit/>
            </a:bodyPr>
            <a:lstStyle/>
            <a:p>
              <a:pPr>
                <a:defRPr>
                  <a:solidFill>
                    <a:srgbClr val="000000"/>
                  </a:solidFill>
                </a:defRPr>
              </a:pPr>
            </a:p>
          </p:txBody>
        </p:sp>
        <p:pic>
          <p:nvPicPr>
            <p:cNvPr id="253" name="Shape 265" descr="Shape 265"/>
            <p:cNvPicPr>
              <a:picLocks noChangeAspect="1"/>
            </p:cNvPicPr>
            <p:nvPr/>
          </p:nvPicPr>
          <p:blipFill>
            <a:blip r:embed="rId3">
              <a:extLst/>
            </a:blip>
            <a:stretch>
              <a:fillRect/>
            </a:stretch>
          </p:blipFill>
          <p:spPr>
            <a:xfrm>
              <a:off x="564111" y="407168"/>
              <a:ext cx="3996994" cy="442466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Shape 270" descr="Shape 270"/>
          <p:cNvPicPr>
            <a:picLocks noChangeAspect="1"/>
          </p:cNvPicPr>
          <p:nvPr/>
        </p:nvPicPr>
        <p:blipFill>
          <a:blip r:embed="rId2">
            <a:extLst/>
          </a:blip>
          <a:stretch>
            <a:fillRect/>
          </a:stretch>
        </p:blipFill>
        <p:spPr>
          <a:xfrm>
            <a:off x="1276374" y="802549"/>
            <a:ext cx="6641176" cy="361285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Shape 275" descr="Shape 275"/>
          <p:cNvPicPr>
            <a:picLocks noChangeAspect="1"/>
          </p:cNvPicPr>
          <p:nvPr/>
        </p:nvPicPr>
        <p:blipFill>
          <a:blip r:embed="rId3">
            <a:extLst/>
          </a:blip>
          <a:stretch>
            <a:fillRect/>
          </a:stretch>
        </p:blipFill>
        <p:spPr>
          <a:xfrm>
            <a:off x="676275" y="495300"/>
            <a:ext cx="2571750" cy="990600"/>
          </a:xfrm>
          <a:prstGeom prst="rect">
            <a:avLst/>
          </a:prstGeom>
          <a:ln w="12700">
            <a:miter lim="400000"/>
          </a:ln>
        </p:spPr>
      </p:pic>
      <p:pic>
        <p:nvPicPr>
          <p:cNvPr id="261" name="Shape 276" descr="Shape 276"/>
          <p:cNvPicPr>
            <a:picLocks noChangeAspect="1"/>
          </p:cNvPicPr>
          <p:nvPr/>
        </p:nvPicPr>
        <p:blipFill>
          <a:blip r:embed="rId4">
            <a:extLst/>
          </a:blip>
          <a:stretch>
            <a:fillRect/>
          </a:stretch>
        </p:blipFill>
        <p:spPr>
          <a:xfrm>
            <a:off x="2776536" y="2024076"/>
            <a:ext cx="2333626" cy="880414"/>
          </a:xfrm>
          <a:prstGeom prst="rect">
            <a:avLst/>
          </a:prstGeom>
          <a:ln w="12700">
            <a:miter lim="400000"/>
          </a:ln>
        </p:spPr>
      </p:pic>
      <p:pic>
        <p:nvPicPr>
          <p:cNvPr id="262" name="Shape 277" descr="Shape 277"/>
          <p:cNvPicPr>
            <a:picLocks noChangeAspect="1"/>
          </p:cNvPicPr>
          <p:nvPr/>
        </p:nvPicPr>
        <p:blipFill>
          <a:blip r:embed="rId5">
            <a:extLst/>
          </a:blip>
          <a:stretch>
            <a:fillRect/>
          </a:stretch>
        </p:blipFill>
        <p:spPr>
          <a:xfrm>
            <a:off x="5595935" y="3290273"/>
            <a:ext cx="2333626" cy="102838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6" name="Shape 282" descr="Shape 282"/>
          <p:cNvPicPr>
            <a:picLocks noChangeAspect="1"/>
          </p:cNvPicPr>
          <p:nvPr/>
        </p:nvPicPr>
        <p:blipFill>
          <a:blip r:embed="rId2">
            <a:extLst/>
          </a:blip>
          <a:stretch>
            <a:fillRect/>
          </a:stretch>
        </p:blipFill>
        <p:spPr>
          <a:xfrm>
            <a:off x="1806724" y="673600"/>
            <a:ext cx="5530549" cy="368337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87"/>
          <p:cNvSpPr txBox="1"/>
          <p:nvPr>
            <p:ph type="body" sz="half" idx="1"/>
          </p:nvPr>
        </p:nvSpPr>
        <p:spPr>
          <a:xfrm>
            <a:off x="1368999" y="918624"/>
            <a:ext cx="6502501" cy="2607902"/>
          </a:xfrm>
          <a:prstGeom prst="rect">
            <a:avLst/>
          </a:prstGeom>
        </p:spPr>
        <p:txBody>
          <a:bodyPr/>
          <a:lstStyle/>
          <a:p>
            <a:pPr algn="ctr" defTabSz="768095">
              <a:spcBef>
                <a:spcPts val="1300"/>
              </a:spcBef>
              <a:defRPr sz="3024"/>
            </a:pPr>
            <a:r>
              <a:t>What </a:t>
            </a:r>
            <a:r>
              <a:rPr>
                <a:solidFill>
                  <a:srgbClr val="CCCCCC"/>
                </a:solidFill>
              </a:rPr>
              <a:t>separates</a:t>
            </a:r>
            <a:r>
              <a:t> a </a:t>
            </a:r>
            <a:r>
              <a:rPr b="1">
                <a:solidFill>
                  <a:srgbClr val="FFFFFF"/>
                </a:solidFill>
              </a:rPr>
              <a:t>successful applied machine learning company</a:t>
            </a:r>
            <a:r>
              <a:t> is often the novelty, quality and/or quantity of</a:t>
            </a:r>
            <a:r>
              <a:rPr b="1">
                <a:solidFill>
                  <a:srgbClr val="FFFFFF"/>
                </a:solidFill>
              </a:rPr>
              <a:t> the data</a:t>
            </a:r>
            <a:r>
              <a:t> they have access to.</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0" name="Shape 292" descr="Shape 292"/>
          <p:cNvPicPr>
            <a:picLocks noChangeAspect="1"/>
          </p:cNvPicPr>
          <p:nvPr/>
        </p:nvPicPr>
        <p:blipFill>
          <a:blip r:embed="rId2">
            <a:extLst/>
          </a:blip>
          <a:stretch>
            <a:fillRect/>
          </a:stretch>
        </p:blipFill>
        <p:spPr>
          <a:xfrm>
            <a:off x="297749" y="522123"/>
            <a:ext cx="6032599" cy="1917026"/>
          </a:xfrm>
          <a:prstGeom prst="rect">
            <a:avLst/>
          </a:prstGeom>
          <a:ln w="12700">
            <a:miter lim="400000"/>
          </a:ln>
        </p:spPr>
      </p:pic>
      <p:sp>
        <p:nvSpPr>
          <p:cNvPr id="271" name="Shape 293"/>
          <p:cNvSpPr txBox="1"/>
          <p:nvPr/>
        </p:nvSpPr>
        <p:spPr>
          <a:xfrm>
            <a:off x="3386875" y="2836024"/>
            <a:ext cx="4287601" cy="1859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800">
                <a:latin typeface="Roboto Mono"/>
                <a:ea typeface="Roboto Mono"/>
                <a:cs typeface="Roboto Mono"/>
                <a:sym typeface="Roboto Mono"/>
              </a:defRPr>
            </a:lvl1pPr>
          </a:lstStyle>
          <a:p>
            <a:pPr/>
            <a:r>
              <a:t>“The delay comes from a handful of issues with the service but is driven by a lack of usage data that's ultimately required for the machine learning systems to work at their full potential”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98"/>
          <p:cNvSpPr txBox="1"/>
          <p:nvPr>
            <p:ph type="body" idx="1"/>
          </p:nvPr>
        </p:nvSpPr>
        <p:spPr>
          <a:xfrm>
            <a:off x="140661" y="378950"/>
            <a:ext cx="8520602" cy="3416401"/>
          </a:xfrm>
          <a:prstGeom prst="rect">
            <a:avLst/>
          </a:prstGeom>
        </p:spPr>
        <p:txBody>
          <a:bodyPr/>
          <a:lstStyle/>
          <a:p>
            <a:pPr algn="ctr">
              <a:defRPr sz="4800">
                <a:solidFill>
                  <a:srgbClr val="FFFFFF"/>
                </a:solidFill>
              </a:defRPr>
            </a:pPr>
            <a:r>
              <a:t>Rever + AI</a:t>
            </a:r>
          </a:p>
          <a:p>
            <a:pPr algn="ctr">
              <a:defRPr sz="4800">
                <a:solidFill>
                  <a:srgbClr val="FFFFFF"/>
                </a:solidFill>
              </a:defRPr>
            </a:pPr>
            <a:r>
              <a:t>What are we doing?</a:t>
            </a:r>
          </a:p>
        </p:txBody>
      </p:sp>
      <p:pic>
        <p:nvPicPr>
          <p:cNvPr id="274" name="Shape 299" descr="Shape 299"/>
          <p:cNvPicPr>
            <a:picLocks noChangeAspect="1"/>
          </p:cNvPicPr>
          <p:nvPr/>
        </p:nvPicPr>
        <p:blipFill>
          <a:blip r:embed="rId2">
            <a:extLst/>
          </a:blip>
          <a:stretch>
            <a:fillRect/>
          </a:stretch>
        </p:blipFill>
        <p:spPr>
          <a:xfrm>
            <a:off x="2349774" y="3314348"/>
            <a:ext cx="4328852" cy="109967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85"/>
          <p:cNvSpPr txBox="1"/>
          <p:nvPr>
            <p:ph type="ctrTitle"/>
          </p:nvPr>
        </p:nvSpPr>
        <p:spPr>
          <a:xfrm>
            <a:off x="311707" y="1034875"/>
            <a:ext cx="8520602" cy="2052599"/>
          </a:xfrm>
          <a:prstGeom prst="rect">
            <a:avLst/>
          </a:prstGeom>
        </p:spPr>
        <p:txBody>
          <a:bodyPr/>
          <a:lstStyle>
            <a:lvl1pPr>
              <a:defRPr sz="9600">
                <a:latin typeface="Roboto Mono"/>
                <a:ea typeface="Roboto Mono"/>
                <a:cs typeface="Roboto Mono"/>
                <a:sym typeface="Roboto Mono"/>
              </a:defRPr>
            </a:lvl1pPr>
          </a:lstStyle>
          <a:p>
            <a:pPr/>
            <a:r>
              <a:t>TROL(L)</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Shape 304" descr="Shape 304"/>
          <p:cNvPicPr>
            <a:picLocks noChangeAspect="1"/>
          </p:cNvPicPr>
          <p:nvPr/>
        </p:nvPicPr>
        <p:blipFill>
          <a:blip r:embed="rId2">
            <a:extLst/>
          </a:blip>
          <a:stretch>
            <a:fillRect/>
          </a:stretch>
        </p:blipFill>
        <p:spPr>
          <a:xfrm>
            <a:off x="1198424" y="328452"/>
            <a:ext cx="6620627" cy="2871576"/>
          </a:xfrm>
          <a:prstGeom prst="rect">
            <a:avLst/>
          </a:prstGeom>
          <a:ln w="12700">
            <a:miter lim="400000"/>
          </a:ln>
        </p:spPr>
      </p:pic>
      <p:pic>
        <p:nvPicPr>
          <p:cNvPr id="277" name="Shape 305" descr="Shape 305"/>
          <p:cNvPicPr>
            <a:picLocks noChangeAspect="1"/>
          </p:cNvPicPr>
          <p:nvPr/>
        </p:nvPicPr>
        <p:blipFill>
          <a:blip r:embed="rId3">
            <a:extLst/>
          </a:blip>
          <a:stretch>
            <a:fillRect/>
          </a:stretch>
        </p:blipFill>
        <p:spPr>
          <a:xfrm>
            <a:off x="1282974" y="3758774"/>
            <a:ext cx="3409526" cy="945575"/>
          </a:xfrm>
          <a:prstGeom prst="rect">
            <a:avLst/>
          </a:prstGeom>
          <a:ln w="12700">
            <a:miter lim="400000"/>
          </a:ln>
        </p:spPr>
      </p:pic>
      <p:pic>
        <p:nvPicPr>
          <p:cNvPr id="278" name="Shape 306" descr="Shape 306"/>
          <p:cNvPicPr>
            <a:picLocks noChangeAspect="1"/>
          </p:cNvPicPr>
          <p:nvPr/>
        </p:nvPicPr>
        <p:blipFill>
          <a:blip r:embed="rId4">
            <a:extLst/>
          </a:blip>
          <a:stretch>
            <a:fillRect/>
          </a:stretch>
        </p:blipFill>
        <p:spPr>
          <a:xfrm>
            <a:off x="5226199" y="3365250"/>
            <a:ext cx="2850052" cy="15475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311"/>
          <p:cNvSpPr txBox="1"/>
          <p:nvPr>
            <p:ph type="body" idx="1"/>
          </p:nvPr>
        </p:nvSpPr>
        <p:spPr>
          <a:xfrm>
            <a:off x="311699" y="383775"/>
            <a:ext cx="8520602" cy="3416400"/>
          </a:xfrm>
          <a:prstGeom prst="rect">
            <a:avLst/>
          </a:prstGeom>
        </p:spPr>
        <p:txBody>
          <a:bodyPr/>
          <a:lstStyle/>
          <a:p>
            <a:pPr algn="ctr">
              <a:defRPr b="1" sz="2400">
                <a:solidFill>
                  <a:srgbClr val="FFFFFF"/>
                </a:solidFill>
              </a:defRPr>
            </a:pPr>
            <a:r>
              <a:t>Want to learn more?</a:t>
            </a:r>
          </a:p>
          <a:p>
            <a:pPr algn="ctr">
              <a:defRPr b="1" sz="2400">
                <a:solidFill>
                  <a:srgbClr val="FFFFFF"/>
                </a:solidFill>
              </a:defRPr>
            </a:pPr>
            <a:r>
              <a:t>Book: Machine Learning An Algorithmic Perspective</a:t>
            </a:r>
          </a:p>
          <a:p>
            <a:pPr algn="ctr">
              <a:defRPr b="1" sz="2400">
                <a:solidFill>
                  <a:srgbClr val="FFFFFF"/>
                </a:solidFill>
              </a:defRPr>
            </a:pPr>
            <a:r>
              <a:t>By: Stephen Marsland</a:t>
            </a:r>
          </a:p>
        </p:txBody>
      </p:sp>
      <p:pic>
        <p:nvPicPr>
          <p:cNvPr id="281" name="Shape 312" descr="Shape 312"/>
          <p:cNvPicPr>
            <a:picLocks noChangeAspect="1"/>
          </p:cNvPicPr>
          <p:nvPr/>
        </p:nvPicPr>
        <p:blipFill>
          <a:blip r:embed="rId2">
            <a:extLst/>
          </a:blip>
          <a:stretch>
            <a:fillRect/>
          </a:stretch>
        </p:blipFill>
        <p:spPr>
          <a:xfrm>
            <a:off x="3847750" y="2167650"/>
            <a:ext cx="1448500" cy="23811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317"/>
          <p:cNvSpPr txBox="1"/>
          <p:nvPr>
            <p:ph type="body" idx="1"/>
          </p:nvPr>
        </p:nvSpPr>
        <p:spPr>
          <a:xfrm>
            <a:off x="311699" y="383775"/>
            <a:ext cx="8520602" cy="3416400"/>
          </a:xfrm>
          <a:prstGeom prst="rect">
            <a:avLst/>
          </a:prstGeom>
        </p:spPr>
        <p:txBody>
          <a:bodyPr/>
          <a:lstStyle/>
          <a:p>
            <a:pPr algn="ctr">
              <a:defRPr b="1" sz="2400">
                <a:solidFill>
                  <a:srgbClr val="FFFFFF"/>
                </a:solidFill>
              </a:defRPr>
            </a:pPr>
            <a:r>
              <a:t>Want to learn more?</a:t>
            </a:r>
          </a:p>
          <a:p>
            <a:pPr algn="ctr">
              <a:defRPr b="1" sz="2400">
                <a:solidFill>
                  <a:srgbClr val="FFFFFF"/>
                </a:solidFill>
              </a:defRPr>
            </a:pPr>
            <a:r>
              <a:t>Course: Machine Learning </a:t>
            </a:r>
            <a:br/>
            <a:r>
              <a:t>By: Stanford University</a:t>
            </a:r>
            <a:br/>
            <a:r>
              <a:t>Hosted by: Coursera</a:t>
            </a:r>
          </a:p>
          <a:p>
            <a:pPr algn="ctr">
              <a:defRPr b="1" sz="2400">
                <a:solidFill>
                  <a:srgbClr val="FFFFFF"/>
                </a:solidFill>
              </a:defRPr>
            </a:pPr>
            <a:r>
              <a:t>Link: </a:t>
            </a:r>
            <a:r>
              <a:rPr u="sng">
                <a:solidFill>
                  <a:schemeClr val="accent5"/>
                </a:solidFill>
                <a:uFill>
                  <a:solidFill>
                    <a:schemeClr val="accent5"/>
                  </a:solidFill>
                </a:uFill>
                <a:hlinkClick r:id="rId2" invalidUrl="" action="" tgtFrame="" tooltip="" history="1" highlightClick="0" endSnd="0"/>
              </a:rPr>
              <a:t>https://www.coursera.org/learn/machine-learning</a:t>
            </a:r>
          </a:p>
        </p:txBody>
      </p:sp>
      <p:pic>
        <p:nvPicPr>
          <p:cNvPr id="284" name="Shape 318" descr="Shape 318"/>
          <p:cNvPicPr>
            <a:picLocks noChangeAspect="1"/>
          </p:cNvPicPr>
          <p:nvPr/>
        </p:nvPicPr>
        <p:blipFill>
          <a:blip r:embed="rId3">
            <a:extLst/>
          </a:blip>
          <a:stretch>
            <a:fillRect/>
          </a:stretch>
        </p:blipFill>
        <p:spPr>
          <a:xfrm>
            <a:off x="3952525" y="3126198"/>
            <a:ext cx="1333251" cy="18221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323"/>
          <p:cNvSpPr txBox="1"/>
          <p:nvPr>
            <p:ph type="body" idx="1"/>
          </p:nvPr>
        </p:nvSpPr>
        <p:spPr>
          <a:xfrm>
            <a:off x="311699" y="383775"/>
            <a:ext cx="8520602" cy="3416400"/>
          </a:xfrm>
          <a:prstGeom prst="rect">
            <a:avLst/>
          </a:prstGeom>
        </p:spPr>
        <p:txBody>
          <a:bodyPr/>
          <a:lstStyle/>
          <a:p>
            <a:pPr algn="ctr">
              <a:defRPr b="1" sz="2400">
                <a:solidFill>
                  <a:srgbClr val="FFFFFF"/>
                </a:solidFill>
              </a:defRPr>
            </a:pPr>
            <a:r>
              <a:t>Want to learn more?</a:t>
            </a:r>
          </a:p>
          <a:p>
            <a:pPr algn="ctr">
              <a:defRPr b="1">
                <a:solidFill>
                  <a:srgbClr val="C9DAF8"/>
                </a:solidFill>
              </a:defRPr>
            </a:pPr>
            <a:r>
              <a:t>Complete this exercise using Python and TensorFlow</a:t>
            </a:r>
          </a:p>
          <a:p>
            <a:pPr algn="ctr">
              <a:defRPr b="1" sz="2400" u="sng">
                <a:solidFill>
                  <a:schemeClr val="accent5"/>
                </a:solidFill>
              </a:defRPr>
            </a:pPr>
            <a:r>
              <a:rPr>
                <a:uFill>
                  <a:solidFill>
                    <a:schemeClr val="accent5"/>
                  </a:solidFill>
                </a:uFill>
                <a:hlinkClick r:id="rId2" invalidUrl="" action="" tgtFrame="" tooltip="" history="1" highlightClick="0" endSnd="0"/>
              </a:rPr>
              <a:t>https://www.tensorflow.org/get_started/mnist/beginners</a:t>
            </a:r>
          </a:p>
        </p:txBody>
      </p:sp>
      <p:pic>
        <p:nvPicPr>
          <p:cNvPr id="287" name="Shape 324" descr="Shape 324"/>
          <p:cNvPicPr>
            <a:picLocks noChangeAspect="1"/>
          </p:cNvPicPr>
          <p:nvPr/>
        </p:nvPicPr>
        <p:blipFill>
          <a:blip r:embed="rId3">
            <a:extLst/>
          </a:blip>
          <a:stretch>
            <a:fillRect/>
          </a:stretch>
        </p:blipFill>
        <p:spPr>
          <a:xfrm>
            <a:off x="3818549" y="2592425"/>
            <a:ext cx="1933250" cy="193325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329"/>
          <p:cNvSpPr txBox="1"/>
          <p:nvPr/>
        </p:nvSpPr>
        <p:spPr>
          <a:xfrm>
            <a:off x="2454400" y="2639849"/>
            <a:ext cx="3875100" cy="16121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457200">
              <a:defRPr sz="4800"/>
            </a:pPr>
            <a:r>
              <a:t>  Thanks!</a:t>
            </a:r>
            <a:endParaRPr>
              <a:solidFill>
                <a:srgbClr val="000000"/>
              </a:solidFill>
            </a:endParaRPr>
          </a:p>
          <a:p>
            <a:pPr>
              <a:defRPr>
                <a:solidFill>
                  <a:srgbClr val="000000"/>
                </a:solidFill>
              </a:defRPr>
            </a:pPr>
            <a:endParaRPr sz="1800"/>
          </a:p>
          <a:p>
            <a:pPr algn="ctr">
              <a:defRPr sz="1800">
                <a:solidFill>
                  <a:srgbClr val="999999"/>
                </a:solidFill>
              </a:defRPr>
            </a:pPr>
            <a:r>
              <a:t>hayde@reverscore.com</a:t>
            </a:r>
            <a:endParaRPr>
              <a:solidFill>
                <a:srgbClr val="000000"/>
              </a:solidFill>
            </a:endParaRPr>
          </a:p>
        </p:txBody>
      </p:sp>
      <p:pic>
        <p:nvPicPr>
          <p:cNvPr id="290" name="Shape 330" descr="Shape 330"/>
          <p:cNvPicPr>
            <a:picLocks noChangeAspect="1"/>
          </p:cNvPicPr>
          <p:nvPr/>
        </p:nvPicPr>
        <p:blipFill>
          <a:blip r:embed="rId2">
            <a:extLst/>
          </a:blip>
          <a:stretch>
            <a:fillRect/>
          </a:stretch>
        </p:blipFill>
        <p:spPr>
          <a:xfrm>
            <a:off x="3555624" y="4282025"/>
            <a:ext cx="1541825" cy="391676"/>
          </a:xfrm>
          <a:prstGeom prst="rect">
            <a:avLst/>
          </a:prstGeom>
          <a:ln w="12700">
            <a:miter lim="400000"/>
          </a:ln>
        </p:spPr>
      </p:pic>
      <p:pic>
        <p:nvPicPr>
          <p:cNvPr id="291" name="Shape 331" descr="Shape 331"/>
          <p:cNvPicPr>
            <a:picLocks noChangeAspect="1"/>
          </p:cNvPicPr>
          <p:nvPr/>
        </p:nvPicPr>
        <p:blipFill>
          <a:blip r:embed="rId3">
            <a:extLst/>
          </a:blip>
          <a:stretch>
            <a:fillRect/>
          </a:stretch>
        </p:blipFill>
        <p:spPr>
          <a:xfrm>
            <a:off x="3429000" y="329874"/>
            <a:ext cx="2131324" cy="213132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90"/>
          <p:cNvSpPr txBox="1"/>
          <p:nvPr>
            <p:ph type="ctrTitle"/>
          </p:nvPr>
        </p:nvSpPr>
        <p:spPr>
          <a:xfrm>
            <a:off x="311707" y="744575"/>
            <a:ext cx="8520602" cy="2052599"/>
          </a:xfrm>
          <a:prstGeom prst="rect">
            <a:avLst/>
          </a:prstGeom>
        </p:spPr>
        <p:txBody>
          <a:bodyPr/>
          <a:lstStyle/>
          <a:p>
            <a:pPr/>
          </a:p>
        </p:txBody>
      </p:sp>
      <p:sp>
        <p:nvSpPr>
          <p:cNvPr id="134" name="Shape 91"/>
          <p:cNvSpPr txBox="1"/>
          <p:nvPr>
            <p:ph type="subTitle" sz="quarter" idx="1"/>
          </p:nvPr>
        </p:nvSpPr>
        <p:spPr>
          <a:xfrm>
            <a:off x="311699" y="2834125"/>
            <a:ext cx="8520602" cy="792601"/>
          </a:xfrm>
          <a:prstGeom prst="rect">
            <a:avLst/>
          </a:prstGeom>
        </p:spPr>
        <p:txBody>
          <a:bodyPr/>
          <a:lstStyle/>
          <a:p>
            <a:pPr/>
          </a:p>
        </p:txBody>
      </p:sp>
      <p:pic>
        <p:nvPicPr>
          <p:cNvPr id="135" name="Shape 92" descr="Shape 92"/>
          <p:cNvPicPr>
            <a:picLocks noChangeAspect="1"/>
          </p:cNvPicPr>
          <p:nvPr/>
        </p:nvPicPr>
        <p:blipFill>
          <a:blip r:embed="rId3">
            <a:extLst/>
          </a:blip>
          <a:stretch>
            <a:fillRect/>
          </a:stretch>
        </p:blipFill>
        <p:spPr>
          <a:xfrm>
            <a:off x="0" y="-38976"/>
            <a:ext cx="9144000" cy="518247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97"/>
          <p:cNvSpPr txBox="1"/>
          <p:nvPr>
            <p:ph type="body" sz="quarter" idx="1"/>
          </p:nvPr>
        </p:nvSpPr>
        <p:spPr>
          <a:xfrm>
            <a:off x="2605800" y="1298475"/>
            <a:ext cx="3932400" cy="906601"/>
          </a:xfrm>
          <a:prstGeom prst="rect">
            <a:avLst/>
          </a:prstGeom>
        </p:spPr>
        <p:txBody>
          <a:bodyPr/>
          <a:lstStyle>
            <a:lvl1pPr algn="ctr" defTabSz="630936">
              <a:spcBef>
                <a:spcPts val="1100"/>
              </a:spcBef>
              <a:defRPr sz="3312">
                <a:solidFill>
                  <a:srgbClr val="FFFFFF"/>
                </a:solidFill>
              </a:defRPr>
            </a:lvl1pPr>
          </a:lstStyle>
          <a:p>
            <a:pPr/>
            <a:r>
              <a:t>Artificial Intelligence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Shape 102" descr="Shape 102"/>
          <p:cNvPicPr>
            <a:picLocks noChangeAspect="1"/>
          </p:cNvPicPr>
          <p:nvPr/>
        </p:nvPicPr>
        <p:blipFill>
          <a:blip r:embed="rId3">
            <a:extLst/>
          </a:blip>
          <a:stretch>
            <a:fillRect/>
          </a:stretch>
        </p:blipFill>
        <p:spPr>
          <a:xfrm>
            <a:off x="0" y="0"/>
            <a:ext cx="9143998" cy="571499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Shape 107" descr="Shape 107"/>
          <p:cNvPicPr>
            <a:picLocks noChangeAspect="1"/>
          </p:cNvPicPr>
          <p:nvPr/>
        </p:nvPicPr>
        <p:blipFill>
          <a:blip r:embed="rId3">
            <a:extLst/>
          </a:blip>
          <a:stretch>
            <a:fillRect/>
          </a:stretch>
        </p:blipFill>
        <p:spPr>
          <a:xfrm>
            <a:off x="0" y="-228600"/>
            <a:ext cx="9144000" cy="609603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Shape 112" descr="Shape 112"/>
          <p:cNvPicPr>
            <a:picLocks noChangeAspect="1"/>
          </p:cNvPicPr>
          <p:nvPr/>
        </p:nvPicPr>
        <p:blipFill>
          <a:blip r:embed="rId3">
            <a:extLst/>
          </a:blip>
          <a:stretch>
            <a:fillRect/>
          </a:stretch>
        </p:blipFill>
        <p:spPr>
          <a:xfrm>
            <a:off x="-152400" y="-76200"/>
            <a:ext cx="9567173" cy="5143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dark-2">
  <a:themeElements>
    <a:clrScheme name="simple-dark-2">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Neue"/>
        <a:ea typeface="Helvetica Neue"/>
        <a:cs typeface="Helvetica Neue"/>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dark-2">
  <a:themeElements>
    <a:clrScheme name="simple-dark-2">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Neue"/>
        <a:ea typeface="Helvetica Neue"/>
        <a:cs typeface="Helvetica Neue"/>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